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3"/>
  </p:notesMasterIdLst>
  <p:handoutMasterIdLst>
    <p:handoutMasterId r:id="rId64"/>
  </p:handoutMasterIdLst>
  <p:sldIdLst>
    <p:sldId id="256" r:id="rId2"/>
    <p:sldId id="333" r:id="rId3"/>
    <p:sldId id="303" r:id="rId4"/>
    <p:sldId id="259" r:id="rId5"/>
    <p:sldId id="258" r:id="rId6"/>
    <p:sldId id="291" r:id="rId7"/>
    <p:sldId id="262" r:id="rId8"/>
    <p:sldId id="266" r:id="rId9"/>
    <p:sldId id="268" r:id="rId10"/>
    <p:sldId id="269" r:id="rId11"/>
    <p:sldId id="281" r:id="rId12"/>
    <p:sldId id="270" r:id="rId13"/>
    <p:sldId id="284" r:id="rId14"/>
    <p:sldId id="272" r:id="rId15"/>
    <p:sldId id="273" r:id="rId16"/>
    <p:sldId id="278" r:id="rId17"/>
    <p:sldId id="323" r:id="rId18"/>
    <p:sldId id="289" r:id="rId19"/>
    <p:sldId id="298" r:id="rId20"/>
    <p:sldId id="299" r:id="rId21"/>
    <p:sldId id="276" r:id="rId22"/>
    <p:sldId id="282" r:id="rId23"/>
    <p:sldId id="290" r:id="rId24"/>
    <p:sldId id="285" r:id="rId25"/>
    <p:sldId id="292" r:id="rId26"/>
    <p:sldId id="283" r:id="rId27"/>
    <p:sldId id="322" r:id="rId28"/>
    <p:sldId id="300" r:id="rId29"/>
    <p:sldId id="293" r:id="rId30"/>
    <p:sldId id="261" r:id="rId31"/>
    <p:sldId id="296" r:id="rId32"/>
    <p:sldId id="304" r:id="rId33"/>
    <p:sldId id="297" r:id="rId34"/>
    <p:sldId id="335" r:id="rId35"/>
    <p:sldId id="295" r:id="rId36"/>
    <p:sldId id="301" r:id="rId37"/>
    <p:sldId id="324" r:id="rId38"/>
    <p:sldId id="320" r:id="rId39"/>
    <p:sldId id="315" r:id="rId40"/>
    <p:sldId id="306" r:id="rId41"/>
    <p:sldId id="328" r:id="rId42"/>
    <p:sldId id="330" r:id="rId43"/>
    <p:sldId id="325" r:id="rId44"/>
    <p:sldId id="336" r:id="rId45"/>
    <p:sldId id="311" r:id="rId46"/>
    <p:sldId id="331" r:id="rId47"/>
    <p:sldId id="327" r:id="rId48"/>
    <p:sldId id="329" r:id="rId49"/>
    <p:sldId id="332" r:id="rId50"/>
    <p:sldId id="313" r:id="rId51"/>
    <p:sldId id="317" r:id="rId52"/>
    <p:sldId id="316" r:id="rId53"/>
    <p:sldId id="319" r:id="rId54"/>
    <p:sldId id="314" r:id="rId55"/>
    <p:sldId id="309" r:id="rId56"/>
    <p:sldId id="312" r:id="rId57"/>
    <p:sldId id="318" r:id="rId58"/>
    <p:sldId id="307" r:id="rId59"/>
    <p:sldId id="308" r:id="rId60"/>
    <p:sldId id="279" r:id="rId61"/>
    <p:sldId id="334" r:id="rId62"/>
  </p:sldIdLst>
  <p:sldSz cx="9144000" cy="6858000" type="screen4x3"/>
  <p:notesSz cx="6858000" cy="91995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3172" autoAdjust="0"/>
  </p:normalViewPr>
  <p:slideViewPr>
    <p:cSldViewPr>
      <p:cViewPr>
        <p:scale>
          <a:sx n="60" d="100"/>
          <a:sy n="60" d="100"/>
        </p:scale>
        <p:origin x="-979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6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603"/>
    </p:cViewPr>
  </p:sorterViewPr>
  <p:notesViewPr>
    <p:cSldViewPr>
      <p:cViewPr>
        <p:scale>
          <a:sx n="90" d="100"/>
          <a:sy n="90" d="100"/>
        </p:scale>
        <p:origin x="-1286" y="1411"/>
      </p:cViewPr>
      <p:guideLst>
        <p:guide orient="horz" pos="2897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2007" cy="460770"/>
          </a:xfrm>
          <a:prstGeom prst="rect">
            <a:avLst/>
          </a:prstGeom>
        </p:spPr>
        <p:txBody>
          <a:bodyPr vert="horz" lIns="90480" tIns="45240" rIns="90480" bIns="4524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439" y="1"/>
            <a:ext cx="2972007" cy="460770"/>
          </a:xfrm>
          <a:prstGeom prst="rect">
            <a:avLst/>
          </a:prstGeom>
        </p:spPr>
        <p:txBody>
          <a:bodyPr vert="horz" lIns="90480" tIns="45240" rIns="90480" bIns="45240" rtlCol="0"/>
          <a:lstStyle>
            <a:lvl1pPr algn="r">
              <a:defRPr sz="1200"/>
            </a:lvl1pPr>
          </a:lstStyle>
          <a:p>
            <a:fld id="{D0AB84EA-9B80-4667-8471-732046CE909B}" type="datetimeFigureOut">
              <a:rPr lang="en-US" smtClean="0"/>
              <a:t>8/23/2019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37210"/>
            <a:ext cx="2972007" cy="460770"/>
          </a:xfrm>
          <a:prstGeom prst="rect">
            <a:avLst/>
          </a:prstGeom>
        </p:spPr>
        <p:txBody>
          <a:bodyPr vert="horz" lIns="90480" tIns="45240" rIns="90480" bIns="4524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439" y="8737210"/>
            <a:ext cx="2972007" cy="460770"/>
          </a:xfrm>
          <a:prstGeom prst="rect">
            <a:avLst/>
          </a:prstGeom>
        </p:spPr>
        <p:txBody>
          <a:bodyPr vert="horz" lIns="90480" tIns="45240" rIns="90480" bIns="45240" rtlCol="0" anchor="b"/>
          <a:lstStyle>
            <a:lvl1pPr algn="r">
              <a:defRPr sz="1200"/>
            </a:lvl1pPr>
          </a:lstStyle>
          <a:p>
            <a:fld id="{56195209-93DB-49CF-B3F3-AAFD35BA9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67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03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280BA5-A216-444C-93CB-566C00580D82}" type="datetimeFigureOut">
              <a:rPr lang="en-US" smtClean="0"/>
              <a:t>8/23/2019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30300" y="690563"/>
            <a:ext cx="4597400" cy="34496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70388"/>
            <a:ext cx="5486400" cy="4138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37600"/>
            <a:ext cx="29718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37600"/>
            <a:ext cx="2971800" cy="4603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45ECE-FAEB-4A38-9E51-F1FEF34F6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57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30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64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245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85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389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6123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696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671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774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 startAt="3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17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17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0" y="4371181"/>
            <a:ext cx="5486400" cy="41386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66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17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261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" r="4836"/>
          <a:stretch/>
        </p:blipFill>
        <p:spPr>
          <a:xfrm rot="5400000">
            <a:off x="1841182" y="2453799"/>
            <a:ext cx="1499236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79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651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087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8774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62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62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47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0" y="4371181"/>
            <a:ext cx="5486400" cy="41386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661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389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6302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660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660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257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62000" y="4371181"/>
            <a:ext cx="5486400" cy="41386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661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660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48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320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9002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790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68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5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45ECE-FAEB-4A38-9E51-F1FEF34F61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29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1B249-DEBE-4A13-8AE4-4ACB425DF2D4}" type="datetime1">
              <a:rPr lang="en-US" smtClean="0"/>
              <a:t>8/23/2019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07CE9-33EF-485D-9419-1206502C4A76}" type="datetime1">
              <a:rPr lang="en-US" smtClean="0"/>
              <a:t>8/23/2019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F7050-812C-4B3C-9921-CD6772CE7C7F}" type="datetime1">
              <a:rPr lang="en-US" smtClean="0"/>
              <a:t>8/23/2019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F09A-9B61-4861-9C41-93686E67F208}" type="datetime1">
              <a:rPr lang="en-US" smtClean="0"/>
              <a:t>8/23/2019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63BF5-D6FF-4729-ABD2-B078BD9E6AF9}" type="datetime1">
              <a:rPr lang="en-US" smtClean="0"/>
              <a:t>8/23/2019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87C46-544B-42AE-B33D-8B60A22CE535}" type="datetime1">
              <a:rPr lang="en-US" smtClean="0"/>
              <a:t>8/23/2019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00595-200F-4950-84AB-45DA8BB0674A}" type="datetime1">
              <a:rPr lang="en-US" smtClean="0"/>
              <a:t>8/23/2019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EF31-B78C-412D-A556-DB7D07DF7757}" type="datetime1">
              <a:rPr lang="en-US" smtClean="0"/>
              <a:t>8/23/2019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738BD-C1C7-40A8-B6B8-52874CDCEEBA}" type="datetime1">
              <a:rPr lang="en-US" smtClean="0"/>
              <a:t>8/23/2019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237D-8B66-4543-BFCB-8BFD854AAF56}" type="datetime1">
              <a:rPr lang="en-US" smtClean="0"/>
              <a:t>8/23/2019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AC0AAD-2B2E-4D30-8925-6967CD7E3A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357F-398C-4950-87BC-31A1CD095AD1}" type="datetime1">
              <a:rPr lang="en-US" smtClean="0"/>
              <a:t>8/23/2019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0ED94D8-FF1F-41EA-8982-7BE675654CA9}" type="datetime1">
              <a:rPr lang="en-US" smtClean="0"/>
              <a:t>8/23/2019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1AC0AAD-2B2E-4D30-8925-6967CD7E3A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Z2sSe2eTjAhVwUN8KHeUVCVIQjRx6BAgBEAU&amp;url=https://www.zappos.com/&amp;psig=AOvVaw3BkkXABuPpAd9XsiLyyJrk&amp;ust=156485282333396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Z2sSe2eTjAhVwUN8KHeUVCVIQjRx6BAgBEAU&amp;url=https://www.zappos.com/&amp;psig=AOvVaw3BkkXABuPpAd9XsiLyyJrk&amp;ust=156485282333396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cid:image003.jpg@01D4EED9.233AFF90" TargetMode="Externa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iZ2sSe2eTjAhVwUN8KHeUVCVIQjRx6BAgBEAU&amp;url=https://www.zappos.com/&amp;psig=AOvVaw3BkkXABuPpAd9XsiLyyJrk&amp;ust=156485282333396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g"/><Relationship Id="rId4" Type="http://schemas.openxmlformats.org/officeDocument/2006/relationships/image" Target="../media/image8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464179" y="915426"/>
            <a:ext cx="5696849" cy="2151239"/>
          </a:xfrm>
        </p:spPr>
        <p:txBody>
          <a:bodyPr/>
          <a:lstStyle/>
          <a:p>
            <a:r>
              <a:rPr lang="en-US" sz="4000" dirty="0" smtClean="0"/>
              <a:t>From </a:t>
            </a:r>
            <a:r>
              <a:rPr lang="en-US" sz="4000" dirty="0" smtClean="0">
                <a:solidFill>
                  <a:schemeClr val="accent2"/>
                </a:solidFill>
              </a:rPr>
              <a:t>How</a:t>
            </a:r>
            <a:r>
              <a:rPr lang="en-US" sz="4000" dirty="0" smtClean="0"/>
              <a:t> to</a:t>
            </a:r>
            <a:br>
              <a:rPr lang="en-US" sz="4000" dirty="0" smtClean="0"/>
            </a:br>
            <a:r>
              <a:rPr lang="en-US" dirty="0" smtClean="0"/>
              <a:t> </a:t>
            </a:r>
            <a:r>
              <a:rPr lang="en-US" sz="9600" dirty="0" smtClean="0">
                <a:solidFill>
                  <a:srgbClr val="00B0F0"/>
                </a:solidFill>
              </a:rPr>
              <a:t>WOW!</a:t>
            </a:r>
            <a:endParaRPr lang="en-US" sz="9600" dirty="0">
              <a:solidFill>
                <a:srgbClr val="00B0F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159834" y="2392189"/>
            <a:ext cx="6511131" cy="395066"/>
          </a:xfrm>
        </p:spPr>
        <p:txBody>
          <a:bodyPr>
            <a:noAutofit/>
          </a:bodyPr>
          <a:lstStyle/>
          <a:p>
            <a:r>
              <a:rPr lang="en-US" sz="1100" b="1" dirty="0" smtClean="0"/>
              <a:t>Kathy Moe, CAVS </a:t>
            </a:r>
          </a:p>
          <a:p>
            <a:r>
              <a:rPr lang="en-US" sz="1100" b="1" dirty="0" smtClean="0"/>
              <a:t>UnityPoint Health - Fort Dodge, IA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34777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1"/>
          <a:stretch/>
        </p:blipFill>
        <p:spPr>
          <a:xfrm rot="5400000">
            <a:off x="5359438" y="1822267"/>
            <a:ext cx="3321566" cy="2787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4312" y="856082"/>
            <a:ext cx="7696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7"/>
            </a:pPr>
            <a:endParaRPr lang="en-US" b="1" dirty="0"/>
          </a:p>
          <a:p>
            <a:r>
              <a:rPr lang="en-US" b="1" dirty="0" smtClean="0"/>
              <a:t>10. Quick Pick                                                   or                     Grab ‘n Go</a:t>
            </a:r>
          </a:p>
          <a:p>
            <a:pPr marL="342900" indent="-342900">
              <a:buAutoNum type="arabicPeriod" startAt="7"/>
            </a:pPr>
            <a:endParaRPr lang="en-US" b="1" dirty="0"/>
          </a:p>
          <a:p>
            <a:pPr marL="342900" indent="-342900">
              <a:buAutoNum type="arabicPeriod" startAt="7"/>
            </a:pP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7127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 smtClean="0"/>
              <a:t>FROM </a:t>
            </a:r>
            <a:r>
              <a:rPr lang="en-US" sz="2200" b="1" dirty="0" smtClean="0">
                <a:solidFill>
                  <a:srgbClr val="00B0F0"/>
                </a:solidFill>
              </a:rPr>
              <a:t>HOW</a:t>
            </a:r>
            <a:r>
              <a:rPr lang="en-US" sz="2200" b="1" dirty="0" smtClean="0"/>
              <a:t> TO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dirty="0"/>
              <a:t> 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-67248"/>
            <a:ext cx="19196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srgbClr val="F96A1B"/>
                </a:solidFill>
              </a:rPr>
              <a:t>WOW!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57"/>
          <a:stretch/>
        </p:blipFill>
        <p:spPr>
          <a:xfrm>
            <a:off x="736017" y="1555234"/>
            <a:ext cx="4014366" cy="33215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4312" y="6400800"/>
            <a:ext cx="2469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Simple marketing ideas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6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14312" y="879156"/>
            <a:ext cx="7696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7"/>
            </a:pPr>
            <a:endParaRPr lang="en-US" b="1" dirty="0"/>
          </a:p>
          <a:p>
            <a:r>
              <a:rPr lang="en-US" b="1" dirty="0" smtClean="0"/>
              <a:t>11.  Keep ‘</a:t>
            </a:r>
            <a:r>
              <a:rPr lang="en-US" b="1" i="1" dirty="0" smtClean="0">
                <a:solidFill>
                  <a:srgbClr val="FF0000"/>
                </a:solidFill>
              </a:rPr>
              <a:t>Snack Attack Packs</a:t>
            </a:r>
            <a:r>
              <a:rPr lang="en-US" b="1" dirty="0" smtClean="0"/>
              <a:t>’ always ready</a:t>
            </a:r>
          </a:p>
          <a:p>
            <a:pPr marL="342900" indent="-342900">
              <a:buAutoNum type="arabicPeriod" startAt="7"/>
            </a:pPr>
            <a:endParaRPr lang="en-US" b="1" dirty="0"/>
          </a:p>
          <a:p>
            <a:pPr marL="342900" indent="-342900">
              <a:buAutoNum type="arabicPeriod" startAt="7"/>
            </a:pP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7127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 smtClean="0"/>
              <a:t>FROM </a:t>
            </a:r>
            <a:r>
              <a:rPr lang="en-US" sz="2200" b="1" dirty="0" smtClean="0">
                <a:solidFill>
                  <a:srgbClr val="00B0F0"/>
                </a:solidFill>
              </a:rPr>
              <a:t>HOW</a:t>
            </a:r>
            <a:r>
              <a:rPr lang="en-US" sz="2200" b="1" dirty="0" smtClean="0"/>
              <a:t> TO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dirty="0"/>
              <a:t> 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-67248"/>
            <a:ext cx="19196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srgbClr val="F96A1B"/>
                </a:solidFill>
              </a:rPr>
              <a:t>WOW!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772055"/>
            <a:ext cx="3759200" cy="2819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815" y="1772055"/>
            <a:ext cx="3759200" cy="2819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4312" y="6400800"/>
            <a:ext cx="2469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Simple marketing ideas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879157"/>
            <a:ext cx="77724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7"/>
            </a:pPr>
            <a:endParaRPr lang="en-US" b="1" dirty="0"/>
          </a:p>
          <a:p>
            <a:r>
              <a:rPr lang="en-US" b="1" dirty="0" smtClean="0"/>
              <a:t>12.  Custom </a:t>
            </a:r>
            <a:r>
              <a:rPr lang="en-US" b="1" dirty="0"/>
              <a:t>Bags</a:t>
            </a:r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13.  Supply </a:t>
            </a:r>
            <a:r>
              <a:rPr lang="en-US" b="1" dirty="0"/>
              <a:t>your </a:t>
            </a:r>
            <a:r>
              <a:rPr lang="en-US" b="1" u="sng" dirty="0"/>
              <a:t>logo</a:t>
            </a:r>
            <a:r>
              <a:rPr lang="en-US" b="1" dirty="0"/>
              <a:t> bags for special events in the hospital and </a:t>
            </a:r>
            <a:r>
              <a:rPr lang="en-US" b="1" dirty="0" smtClean="0"/>
              <a:t>community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  </a:t>
            </a:r>
          </a:p>
          <a:p>
            <a:endParaRPr lang="en-US" b="1" dirty="0"/>
          </a:p>
          <a:p>
            <a:endParaRPr lang="en-US" dirty="0" smtClean="0"/>
          </a:p>
          <a:p>
            <a:pPr lvl="1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7127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 smtClean="0"/>
              <a:t>FROM </a:t>
            </a:r>
            <a:r>
              <a:rPr lang="en-US" sz="2200" b="1" dirty="0" smtClean="0">
                <a:solidFill>
                  <a:srgbClr val="00B0F0"/>
                </a:solidFill>
              </a:rPr>
              <a:t>HOW</a:t>
            </a:r>
            <a:r>
              <a:rPr lang="en-US" sz="2200" b="1" dirty="0" smtClean="0"/>
              <a:t> TO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dirty="0"/>
              <a:t> 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-67248"/>
            <a:ext cx="19196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srgbClr val="F96A1B"/>
                </a:solidFill>
              </a:rPr>
              <a:t>WOW!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6324600"/>
            <a:ext cx="2469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Simple marketing ideas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846" y="971145"/>
            <a:ext cx="4597417" cy="344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2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5800" y="862567"/>
            <a:ext cx="7696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7"/>
            </a:pPr>
            <a:endParaRPr lang="en-US" b="1" dirty="0"/>
          </a:p>
          <a:p>
            <a:pPr marL="342900" indent="-342900">
              <a:buAutoNum type="arabicPeriod" startAt="14"/>
            </a:pPr>
            <a:r>
              <a:rPr lang="en-US" b="1" dirty="0" smtClean="0"/>
              <a:t>Stamp </a:t>
            </a:r>
            <a:r>
              <a:rPr lang="en-US" b="1" dirty="0"/>
              <a:t>or sticker the back of </a:t>
            </a:r>
            <a:r>
              <a:rPr lang="en-US" b="1" dirty="0" smtClean="0"/>
              <a:t>enclosure </a:t>
            </a:r>
            <a:r>
              <a:rPr lang="en-US" b="1" dirty="0"/>
              <a:t>cards with </a:t>
            </a:r>
            <a:r>
              <a:rPr lang="en-US" b="1" dirty="0" smtClean="0"/>
              <a:t>shop </a:t>
            </a:r>
            <a:r>
              <a:rPr lang="en-US" b="1" dirty="0"/>
              <a:t>name &amp; </a:t>
            </a:r>
            <a:r>
              <a:rPr lang="en-US" b="1" dirty="0" smtClean="0"/>
              <a:t>phone</a:t>
            </a:r>
          </a:p>
          <a:p>
            <a:pPr marL="342900" indent="-342900">
              <a:buAutoNum type="arabicPeriod" startAt="14"/>
            </a:pPr>
            <a:endParaRPr lang="en-US" b="1" dirty="0"/>
          </a:p>
          <a:p>
            <a:r>
              <a:rPr lang="en-US" b="1" dirty="0" smtClean="0"/>
              <a:t> 15.  Create </a:t>
            </a:r>
            <a:r>
              <a:rPr lang="en-US" b="1" dirty="0"/>
              <a:t>your own “O List”…post a list of </a:t>
            </a:r>
            <a:r>
              <a:rPr lang="en-US" b="1" dirty="0" smtClean="0"/>
              <a:t>“Kathy’s Favorite </a:t>
            </a:r>
            <a:r>
              <a:rPr lang="en-US" b="1" dirty="0"/>
              <a:t>Things”</a:t>
            </a:r>
          </a:p>
          <a:p>
            <a:endParaRPr lang="en-US" b="1" dirty="0"/>
          </a:p>
          <a:p>
            <a:r>
              <a:rPr lang="en-US" b="1" dirty="0" smtClean="0"/>
              <a:t>16.   Use Social Media</a:t>
            </a:r>
          </a:p>
          <a:p>
            <a:endParaRPr lang="en-US" b="1" dirty="0"/>
          </a:p>
          <a:p>
            <a:r>
              <a:rPr lang="en-US" b="1" dirty="0" smtClean="0"/>
              <a:t> 17.  Place </a:t>
            </a:r>
            <a:r>
              <a:rPr lang="en-US" b="1" dirty="0"/>
              <a:t>destination items in the BACK </a:t>
            </a:r>
            <a:r>
              <a:rPr lang="en-US" b="1" dirty="0" smtClean="0"/>
              <a:t>of the </a:t>
            </a:r>
            <a:r>
              <a:rPr lang="en-US" b="1" dirty="0"/>
              <a:t>shop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r>
              <a:rPr lang="en-US" b="1" dirty="0"/>
              <a:t>  </a:t>
            </a:r>
          </a:p>
          <a:p>
            <a:endParaRPr lang="en-US" b="1" dirty="0"/>
          </a:p>
          <a:p>
            <a:endParaRPr lang="en-US" dirty="0" smtClean="0"/>
          </a:p>
          <a:p>
            <a:pPr lvl="1"/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7127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 smtClean="0"/>
              <a:t>FROM </a:t>
            </a:r>
            <a:r>
              <a:rPr lang="en-US" sz="2200" b="1" dirty="0" smtClean="0">
                <a:solidFill>
                  <a:srgbClr val="00B0F0"/>
                </a:solidFill>
              </a:rPr>
              <a:t>HOW</a:t>
            </a:r>
            <a:r>
              <a:rPr lang="en-US" sz="2200" b="1" dirty="0" smtClean="0"/>
              <a:t> TO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dirty="0"/>
              <a:t> 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-67248"/>
            <a:ext cx="19196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srgbClr val="F96A1B"/>
                </a:solidFill>
              </a:rPr>
              <a:t>WOW!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6324600"/>
            <a:ext cx="2469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Simple marketing ideas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3" t="5607" r="4306"/>
          <a:stretch/>
        </p:blipFill>
        <p:spPr>
          <a:xfrm>
            <a:off x="1620270" y="3512580"/>
            <a:ext cx="3392533" cy="28120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/>
          <a:stretch/>
        </p:blipFill>
        <p:spPr>
          <a:xfrm rot="5400000">
            <a:off x="5601683" y="2627917"/>
            <a:ext cx="3886200" cy="304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5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7161" y="856081"/>
            <a:ext cx="7696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7"/>
            </a:pPr>
            <a:endParaRPr lang="en-US" b="1" dirty="0">
              <a:solidFill>
                <a:schemeClr val="accent2"/>
              </a:solidFill>
            </a:endParaRPr>
          </a:p>
          <a:p>
            <a:pPr marL="342900" indent="-342900">
              <a:buAutoNum type="arabicPeriod" startAt="7"/>
            </a:pPr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 smtClean="0"/>
              <a:t>18.  Make it FUN…NO day should be boring!</a:t>
            </a:r>
          </a:p>
          <a:p>
            <a:pPr lvl="1"/>
            <a:endParaRPr lang="en-US" dirty="0" smtClean="0">
              <a:solidFill>
                <a:srgbClr val="00B0F0"/>
              </a:solidFill>
            </a:endParaRP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Brown Shoe Day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National Bubble Wrap Day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Celebrate the Royal Birth 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Bunny Hop Day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12 Days of Christmas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Queen for a Day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Oreo Day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Mary Poppins Day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Johnny Appleseed Day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Count Your Buttons Day</a:t>
            </a:r>
          </a:p>
          <a:p>
            <a:pPr lvl="1"/>
            <a:endParaRPr lang="en-US" dirty="0" smtClean="0"/>
          </a:p>
          <a:p>
            <a:endParaRPr lang="en-US" b="1" dirty="0">
              <a:solidFill>
                <a:schemeClr val="accent2"/>
              </a:solidFill>
            </a:endParaRPr>
          </a:p>
          <a:p>
            <a:pPr marL="342900" indent="-342900">
              <a:buAutoNum type="arabicPeriod" startAt="7"/>
            </a:pPr>
            <a:endParaRPr lang="en-US" dirty="0" smtClean="0">
              <a:solidFill>
                <a:schemeClr val="accent2"/>
              </a:solidFill>
            </a:endParaRPr>
          </a:p>
          <a:p>
            <a:pPr lvl="1"/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7127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 smtClean="0"/>
              <a:t>FROM </a:t>
            </a:r>
            <a:r>
              <a:rPr lang="en-US" sz="2200" b="1" dirty="0" smtClean="0">
                <a:solidFill>
                  <a:srgbClr val="00B0F0"/>
                </a:solidFill>
              </a:rPr>
              <a:t>HOW</a:t>
            </a:r>
            <a:r>
              <a:rPr lang="en-US" sz="2200" b="1" dirty="0" smtClean="0"/>
              <a:t> TO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dirty="0"/>
              <a:t> 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-67248"/>
            <a:ext cx="19196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srgbClr val="F96A1B"/>
                </a:solidFill>
              </a:rPr>
              <a:t>WOW!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6" r="21855"/>
          <a:stretch/>
        </p:blipFill>
        <p:spPr>
          <a:xfrm>
            <a:off x="3973748" y="2667000"/>
            <a:ext cx="2110903" cy="2590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9" r="25347"/>
          <a:stretch/>
        </p:blipFill>
        <p:spPr>
          <a:xfrm>
            <a:off x="5410200" y="431705"/>
            <a:ext cx="1395920" cy="20958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14724" r="28298" b="10134"/>
          <a:stretch/>
        </p:blipFill>
        <p:spPr>
          <a:xfrm>
            <a:off x="6553200" y="1143000"/>
            <a:ext cx="1548319" cy="2204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6" t="20689" r="26870"/>
          <a:stretch/>
        </p:blipFill>
        <p:spPr>
          <a:xfrm>
            <a:off x="7220697" y="2454532"/>
            <a:ext cx="1668763" cy="19650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0" r="32830"/>
          <a:stretch/>
        </p:blipFill>
        <p:spPr>
          <a:xfrm>
            <a:off x="6066006" y="4191000"/>
            <a:ext cx="1154691" cy="25218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9600" y="6324600"/>
            <a:ext cx="2469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Simple marketing ideas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92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856082"/>
            <a:ext cx="769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accent2"/>
              </a:solidFill>
            </a:endParaRPr>
          </a:p>
          <a:p>
            <a:pPr marL="342900" indent="-342900">
              <a:buAutoNum type="arabicPeriod" startAt="19"/>
            </a:pPr>
            <a:r>
              <a:rPr lang="en-US" b="1" dirty="0" smtClean="0"/>
              <a:t>Take pictures of staff enjoying  your merchandise…trying on hats, scarves or dancing with the plush                            </a:t>
            </a:r>
          </a:p>
          <a:p>
            <a:r>
              <a:rPr lang="en-US" b="1" dirty="0"/>
              <a:t>	</a:t>
            </a:r>
            <a:r>
              <a:rPr lang="en-US" b="1" dirty="0" smtClean="0"/>
              <a:t>				</a:t>
            </a:r>
          </a:p>
          <a:p>
            <a:r>
              <a:rPr lang="en-US" b="1" dirty="0"/>
              <a:t>	</a:t>
            </a:r>
            <a:r>
              <a:rPr lang="en-US" b="1" dirty="0" smtClean="0"/>
              <a:t>			</a:t>
            </a:r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sz="2400" dirty="0" smtClean="0">
                <a:solidFill>
                  <a:schemeClr val="accent2"/>
                </a:solidFill>
              </a:rPr>
              <a:t>Post or frame the photos!</a:t>
            </a:r>
          </a:p>
          <a:p>
            <a:pPr marL="342900" indent="-342900">
              <a:buAutoNum type="arabicPeriod" startAt="7"/>
            </a:pPr>
            <a:endParaRPr lang="en-US" dirty="0" smtClean="0">
              <a:solidFill>
                <a:schemeClr val="accent2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7127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 smtClean="0"/>
              <a:t>FROM </a:t>
            </a:r>
            <a:r>
              <a:rPr lang="en-US" sz="2200" b="1" dirty="0" smtClean="0">
                <a:solidFill>
                  <a:srgbClr val="00B0F0"/>
                </a:solidFill>
              </a:rPr>
              <a:t>HOW</a:t>
            </a:r>
            <a:r>
              <a:rPr lang="en-US" sz="2200" b="1" dirty="0" smtClean="0"/>
              <a:t> TO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dirty="0"/>
              <a:t> 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-67248"/>
            <a:ext cx="19196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srgbClr val="F96A1B"/>
                </a:solidFill>
              </a:rPr>
              <a:t>WOW!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667000"/>
            <a:ext cx="4634419" cy="34758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04" y="1905000"/>
            <a:ext cx="3418191" cy="256364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600" y="6324600"/>
            <a:ext cx="2469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Simple marketing ideas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2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856082"/>
            <a:ext cx="769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 smtClean="0"/>
              <a:t>20.  Promote your donations</a:t>
            </a:r>
            <a:endParaRPr lang="en-US" b="1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7127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 smtClean="0"/>
              <a:t>FROM </a:t>
            </a:r>
            <a:r>
              <a:rPr lang="en-US" sz="2200" b="1" dirty="0" smtClean="0">
                <a:solidFill>
                  <a:srgbClr val="00B0F0"/>
                </a:solidFill>
              </a:rPr>
              <a:t>HOW</a:t>
            </a:r>
            <a:r>
              <a:rPr lang="en-US" sz="2200" b="1" dirty="0" smtClean="0"/>
              <a:t> TO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dirty="0"/>
              <a:t> 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-67248"/>
            <a:ext cx="19196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srgbClr val="F96A1B"/>
                </a:solidFill>
              </a:rPr>
              <a:t>WOW!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6324600"/>
            <a:ext cx="2187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Simple </a:t>
            </a:r>
            <a:r>
              <a:rPr lang="en-US" dirty="0" smtClean="0">
                <a:solidFill>
                  <a:schemeClr val="accent2"/>
                </a:solidFill>
              </a:rPr>
              <a:t>service ideas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16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8400" y="2399199"/>
            <a:ext cx="4064000" cy="304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0" b="8407"/>
          <a:stretch/>
        </p:blipFill>
        <p:spPr>
          <a:xfrm>
            <a:off x="714322" y="2221149"/>
            <a:ext cx="4165600" cy="245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8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2818717"/>
            <a:ext cx="4343400" cy="3705688"/>
          </a:xfrm>
        </p:spPr>
        <p:txBody>
          <a:bodyPr>
            <a:normAutofit fontScale="47500" lnSpcReduction="20000"/>
          </a:bodyPr>
          <a:lstStyle/>
          <a:p>
            <a:r>
              <a:rPr lang="en-US" sz="4800" dirty="0" smtClean="0"/>
              <a:t>   </a:t>
            </a:r>
            <a:r>
              <a:rPr lang="en-US" sz="5800" b="0" dirty="0" smtClean="0"/>
              <a:t>2.  Discover </a:t>
            </a:r>
            <a:r>
              <a:rPr lang="en-US" sz="5800" dirty="0" smtClean="0"/>
              <a:t>more</a:t>
            </a:r>
            <a:r>
              <a:rPr lang="en-US" sz="5800" b="0" dirty="0" smtClean="0"/>
              <a:t> ideas you can implement that will engage your staff and volunteers to create a </a:t>
            </a:r>
            <a:r>
              <a:rPr lang="en-US" sz="5800" dirty="0" smtClean="0">
                <a:solidFill>
                  <a:schemeClr val="accent2"/>
                </a:solidFill>
              </a:rPr>
              <a:t>WOW</a:t>
            </a:r>
            <a:r>
              <a:rPr lang="en-US" sz="5800" b="0" dirty="0" smtClean="0"/>
              <a:t> customer service experience that will result in greater revenue and loyalty for your shop.</a:t>
            </a:r>
            <a:endParaRPr lang="en-US" sz="5800" b="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rot="19140000">
            <a:off x="464179" y="915426"/>
            <a:ext cx="5696849" cy="2151239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From </a:t>
            </a:r>
            <a:r>
              <a:rPr lang="en-US" sz="4000" dirty="0" smtClean="0">
                <a:solidFill>
                  <a:schemeClr val="tx1"/>
                </a:solidFill>
              </a:rPr>
              <a:t>How </a:t>
            </a:r>
            <a:r>
              <a:rPr lang="en-US" sz="4000" dirty="0" smtClean="0"/>
              <a:t>to</a:t>
            </a:r>
            <a:br>
              <a:rPr lang="en-US" sz="4000" dirty="0" smtClean="0"/>
            </a:br>
            <a:r>
              <a:rPr lang="en-US" dirty="0" smtClean="0"/>
              <a:t> </a:t>
            </a:r>
            <a:r>
              <a:rPr lang="en-US" sz="9600" dirty="0" smtClean="0">
                <a:solidFill>
                  <a:schemeClr val="accent2"/>
                </a:solidFill>
              </a:rPr>
              <a:t>WOW!</a:t>
            </a:r>
            <a:endParaRPr lang="en-US" sz="9600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5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143000"/>
            <a:ext cx="7696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dirty="0" smtClean="0"/>
              <a:t>Payroll deduction</a:t>
            </a:r>
          </a:p>
          <a:p>
            <a:pPr marL="342900" indent="-342900">
              <a:buAutoNum type="arabicPeriod"/>
            </a:pPr>
            <a:endParaRPr lang="en-US" b="1" dirty="0" smtClean="0"/>
          </a:p>
          <a:p>
            <a:pPr marL="342900" indent="-342900">
              <a:buAutoNum type="arabicPeriod" startAt="2"/>
            </a:pPr>
            <a:r>
              <a:rPr lang="en-US" b="1" dirty="0" smtClean="0"/>
              <a:t>Assign greeter and ringer positions</a:t>
            </a:r>
          </a:p>
          <a:p>
            <a:pPr marL="342900" indent="-342900">
              <a:buAutoNum type="arabicPeriod" startAt="2"/>
            </a:pPr>
            <a:endParaRPr lang="en-US" b="1" dirty="0" smtClean="0"/>
          </a:p>
          <a:p>
            <a:pPr marL="342900" indent="-342900">
              <a:buAutoNum type="arabicPeriod" startAt="2"/>
            </a:pPr>
            <a:r>
              <a:rPr lang="en-US" b="1" dirty="0" smtClean="0"/>
              <a:t>Hold a training session IN the shop – close the shop and advertise you’re having a volunteer and staff in-service</a:t>
            </a:r>
          </a:p>
          <a:p>
            <a:pPr marL="342900" indent="-342900">
              <a:buAutoNum type="arabicPeriod" startAt="2"/>
            </a:pPr>
            <a:endParaRPr lang="en-US" b="1" dirty="0" smtClean="0"/>
          </a:p>
          <a:p>
            <a:pPr marL="342900" indent="-342900">
              <a:buAutoNum type="arabicPeriod" startAt="2"/>
            </a:pPr>
            <a:r>
              <a:rPr lang="en-US" b="1" dirty="0" smtClean="0"/>
              <a:t>Write a newsletter JUST for gift shop volunteers and staff </a:t>
            </a:r>
          </a:p>
          <a:p>
            <a:pPr lvl="1"/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 Do Share</a:t>
            </a:r>
          </a:p>
          <a:p>
            <a:pPr marL="342900" indent="-342900">
              <a:buAutoNum type="arabicPeriod" startAt="2"/>
            </a:pPr>
            <a:endParaRPr lang="en-US" b="1" dirty="0" smtClean="0"/>
          </a:p>
          <a:p>
            <a:pPr marL="342900" indent="-342900">
              <a:buAutoNum type="arabicPeriod" startAt="2"/>
            </a:pPr>
            <a:r>
              <a:rPr lang="en-US" b="1" dirty="0" smtClean="0"/>
              <a:t>Every merchandise item has a story to tell </a:t>
            </a:r>
          </a:p>
          <a:p>
            <a:pPr marL="342900" indent="-342900">
              <a:buAutoNum type="arabicPeriod" startAt="2"/>
            </a:pPr>
            <a:endParaRPr lang="en-US" b="1" dirty="0" smtClean="0"/>
          </a:p>
          <a:p>
            <a:pPr marL="342900" indent="-342900">
              <a:buAutoNum type="arabicPeriod" startAt="2"/>
            </a:pPr>
            <a:endParaRPr lang="en-US" b="1" dirty="0" smtClean="0"/>
          </a:p>
          <a:p>
            <a:endParaRPr lang="en-US" b="1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7127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 smtClean="0"/>
              <a:t>FROM </a:t>
            </a:r>
            <a:r>
              <a:rPr lang="en-US" sz="2200" b="1" dirty="0" smtClean="0">
                <a:solidFill>
                  <a:srgbClr val="00B0F0"/>
                </a:solidFill>
              </a:rPr>
              <a:t>HOW</a:t>
            </a:r>
            <a:r>
              <a:rPr lang="en-US" sz="2200" b="1" dirty="0" smtClean="0"/>
              <a:t> TO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dirty="0"/>
              <a:t> 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-67248"/>
            <a:ext cx="19196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srgbClr val="F96A1B"/>
                </a:solidFill>
              </a:rPr>
              <a:t>WOW!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6324600"/>
            <a:ext cx="2187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Simple </a:t>
            </a:r>
            <a:r>
              <a:rPr lang="en-US" dirty="0" smtClean="0">
                <a:solidFill>
                  <a:schemeClr val="accent2"/>
                </a:solidFill>
              </a:rPr>
              <a:t>service ideas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856082"/>
            <a:ext cx="769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2"/>
            </a:pPr>
            <a:endParaRPr lang="en-US" b="1" dirty="0" smtClean="0"/>
          </a:p>
          <a:p>
            <a:r>
              <a:rPr lang="en-US" b="1" dirty="0" smtClean="0"/>
              <a:t>6.  Offer add-on purchase ideas</a:t>
            </a:r>
          </a:p>
          <a:p>
            <a:pPr marL="342900" indent="-342900">
              <a:buAutoNum type="arabicPeriod" startAt="2"/>
            </a:pPr>
            <a:endParaRPr lang="en-US" b="1" dirty="0" smtClean="0"/>
          </a:p>
          <a:p>
            <a:endParaRPr lang="en-US" b="1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7127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 smtClean="0"/>
              <a:t>FROM </a:t>
            </a:r>
            <a:r>
              <a:rPr lang="en-US" sz="2200" b="1" dirty="0" smtClean="0">
                <a:solidFill>
                  <a:srgbClr val="00B0F0"/>
                </a:solidFill>
              </a:rPr>
              <a:t>HOW</a:t>
            </a:r>
            <a:r>
              <a:rPr lang="en-US" sz="2200" b="1" dirty="0" smtClean="0"/>
              <a:t> TO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dirty="0"/>
              <a:t> 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-67248"/>
            <a:ext cx="19196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srgbClr val="F96A1B"/>
                </a:solidFill>
              </a:rPr>
              <a:t>WOW!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6324600"/>
            <a:ext cx="2187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Simple </a:t>
            </a:r>
            <a:r>
              <a:rPr lang="en-US" dirty="0" smtClean="0">
                <a:solidFill>
                  <a:schemeClr val="accent2"/>
                </a:solidFill>
              </a:rPr>
              <a:t>service ideas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4" y="1528483"/>
            <a:ext cx="2229223" cy="16719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4" r="11458"/>
          <a:stretch/>
        </p:blipFill>
        <p:spPr>
          <a:xfrm rot="5400000">
            <a:off x="1992346" y="2739619"/>
            <a:ext cx="2130357" cy="2000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4" t="5725" r="4766" b="5353"/>
          <a:stretch/>
        </p:blipFill>
        <p:spPr>
          <a:xfrm rot="5400000">
            <a:off x="3923591" y="1245321"/>
            <a:ext cx="2529191" cy="19649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7121" y="617446"/>
            <a:ext cx="2429433" cy="1822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2" t="8895" r="5021" b="7576"/>
          <a:stretch/>
        </p:blipFill>
        <p:spPr>
          <a:xfrm>
            <a:off x="5654352" y="2868535"/>
            <a:ext cx="2983149" cy="193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7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  </a:t>
            </a:r>
            <a:r>
              <a:rPr lang="en-US" sz="4800" b="0" dirty="0" smtClean="0"/>
              <a:t>We cannot deliver what customers </a:t>
            </a:r>
            <a:r>
              <a:rPr lang="en-US" sz="6600" dirty="0" smtClean="0">
                <a:solidFill>
                  <a:srgbClr val="00B0F0"/>
                </a:solidFill>
              </a:rPr>
              <a:t>expect</a:t>
            </a:r>
            <a:endParaRPr lang="en-US" sz="6600" dirty="0">
              <a:solidFill>
                <a:srgbClr val="00B0F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19140000">
            <a:off x="464179" y="915426"/>
            <a:ext cx="5696849" cy="2151239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From </a:t>
            </a:r>
            <a:r>
              <a:rPr lang="en-US" sz="4000" dirty="0" smtClean="0">
                <a:solidFill>
                  <a:schemeClr val="tx1"/>
                </a:solidFill>
              </a:rPr>
              <a:t>How </a:t>
            </a:r>
            <a:r>
              <a:rPr lang="en-US" sz="4000" dirty="0" smtClean="0"/>
              <a:t>to</a:t>
            </a:r>
            <a:br>
              <a:rPr lang="en-US" sz="4000" dirty="0" smtClean="0"/>
            </a:br>
            <a:r>
              <a:rPr lang="en-US" dirty="0" smtClean="0"/>
              <a:t> </a:t>
            </a:r>
            <a:r>
              <a:rPr lang="en-US" sz="9600" dirty="0" smtClean="0">
                <a:solidFill>
                  <a:schemeClr val="accent2"/>
                </a:solidFill>
              </a:rPr>
              <a:t>WOW!</a:t>
            </a:r>
            <a:endParaRPr lang="en-US" sz="9600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2</a:t>
            </a:fld>
            <a:endParaRPr lang="en-US"/>
          </a:p>
        </p:txBody>
      </p:sp>
      <p:sp>
        <p:nvSpPr>
          <p:cNvPr id="4" name="AutoShape 2" descr="Image result for zappos logo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17475" y="-1462088"/>
            <a:ext cx="762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3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3"/>
          <a:stretch/>
        </p:blipFill>
        <p:spPr>
          <a:xfrm rot="5400000">
            <a:off x="3125241" y="2302091"/>
            <a:ext cx="2777299" cy="24403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856082"/>
            <a:ext cx="7696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 startAt="2"/>
            </a:pPr>
            <a:endParaRPr lang="en-US" b="1" dirty="0" smtClean="0"/>
          </a:p>
          <a:p>
            <a:r>
              <a:rPr lang="en-US" b="1" dirty="0" smtClean="0"/>
              <a:t>6.  Offer add-on purchase ideas</a:t>
            </a:r>
          </a:p>
          <a:p>
            <a:pPr marL="342900" indent="-342900">
              <a:buAutoNum type="arabicPeriod" startAt="2"/>
            </a:pPr>
            <a:endParaRPr lang="en-US" b="1" dirty="0" smtClean="0"/>
          </a:p>
          <a:p>
            <a:endParaRPr lang="en-US" b="1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7127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 smtClean="0"/>
              <a:t>FROM </a:t>
            </a:r>
            <a:r>
              <a:rPr lang="en-US" sz="2200" b="1" dirty="0" smtClean="0">
                <a:solidFill>
                  <a:srgbClr val="00B0F0"/>
                </a:solidFill>
              </a:rPr>
              <a:t>HOW</a:t>
            </a:r>
            <a:r>
              <a:rPr lang="en-US" sz="2200" b="1" dirty="0" smtClean="0"/>
              <a:t> TO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dirty="0"/>
              <a:t> 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-67248"/>
            <a:ext cx="19196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srgbClr val="F96A1B"/>
                </a:solidFill>
              </a:rPr>
              <a:t>WOW!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6324600"/>
            <a:ext cx="2187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Simple </a:t>
            </a:r>
            <a:r>
              <a:rPr lang="en-US" dirty="0" smtClean="0">
                <a:solidFill>
                  <a:schemeClr val="accent2"/>
                </a:solidFill>
              </a:rPr>
              <a:t>service ideas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20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" t="16737" r="22292" b="11773"/>
          <a:stretch/>
        </p:blipFill>
        <p:spPr>
          <a:xfrm rot="5400000">
            <a:off x="6427285" y="495436"/>
            <a:ext cx="2355080" cy="1706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3" t="-3493" r="18683" b="12465"/>
          <a:stretch/>
        </p:blipFill>
        <p:spPr>
          <a:xfrm>
            <a:off x="1108449" y="3200400"/>
            <a:ext cx="1527243" cy="16647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3" b="15580"/>
          <a:stretch/>
        </p:blipFill>
        <p:spPr>
          <a:xfrm>
            <a:off x="914400" y="1630414"/>
            <a:ext cx="2192913" cy="1481518"/>
          </a:xfrm>
          <a:prstGeom prst="rect">
            <a:avLst/>
          </a:prstGeom>
        </p:spPr>
      </p:pic>
      <p:pic>
        <p:nvPicPr>
          <p:cNvPr id="1026" name="Picture 2" descr="G:\GSTORE\VOL60PL\Kathy's Documents\Gift Shop Presentation Photos\IMG_046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7" t="14879"/>
          <a:stretch/>
        </p:blipFill>
        <p:spPr bwMode="auto">
          <a:xfrm rot="5400000">
            <a:off x="5660396" y="3097020"/>
            <a:ext cx="2852408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0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856082"/>
            <a:ext cx="7696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7.  Offer to remove price tags</a:t>
            </a:r>
          </a:p>
          <a:p>
            <a:pPr marL="342900" indent="-342900">
              <a:buAutoNum type="arabicPeriod"/>
            </a:pPr>
            <a:endParaRPr lang="en-US" b="1" dirty="0"/>
          </a:p>
          <a:p>
            <a:pPr marL="342900" indent="-342900">
              <a:buAutoNum type="arabicPeriod"/>
            </a:pPr>
            <a:endParaRPr lang="en-US" b="1" dirty="0" smtClean="0"/>
          </a:p>
          <a:p>
            <a:pPr marL="342900" indent="-342900">
              <a:buAutoNum type="arabicPeriod"/>
            </a:pPr>
            <a:endParaRPr lang="en-US" b="1" dirty="0"/>
          </a:p>
          <a:p>
            <a:pPr marL="342900" indent="-342900">
              <a:buAutoNum type="arabicPeriod"/>
            </a:pPr>
            <a:endParaRPr lang="en-US" b="1" dirty="0" smtClean="0"/>
          </a:p>
          <a:p>
            <a:r>
              <a:rPr lang="en-US" b="1" dirty="0" smtClean="0"/>
              <a:t>8.  Keep a daily total of sales in the shop</a:t>
            </a:r>
          </a:p>
          <a:p>
            <a:pPr marL="342900" indent="-342900">
              <a:buAutoNum type="arabicPeriod" startAt="2"/>
            </a:pPr>
            <a:endParaRPr lang="en-US" b="1" dirty="0" smtClean="0"/>
          </a:p>
          <a:p>
            <a:endParaRPr lang="en-US" b="1" dirty="0">
              <a:solidFill>
                <a:schemeClr val="accent2"/>
              </a:solidFill>
            </a:endParaRP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7127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 smtClean="0"/>
              <a:t>FROM </a:t>
            </a:r>
            <a:r>
              <a:rPr lang="en-US" sz="2200" b="1" dirty="0" smtClean="0">
                <a:solidFill>
                  <a:srgbClr val="00B0F0"/>
                </a:solidFill>
              </a:rPr>
              <a:t>HOW</a:t>
            </a:r>
            <a:r>
              <a:rPr lang="en-US" sz="2200" b="1" dirty="0" smtClean="0"/>
              <a:t> TO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dirty="0"/>
              <a:t> 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-67248"/>
            <a:ext cx="19196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srgbClr val="F96A1B"/>
                </a:solidFill>
              </a:rPr>
              <a:t>WOW!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6324600"/>
            <a:ext cx="2187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Simple </a:t>
            </a:r>
            <a:r>
              <a:rPr lang="en-US" dirty="0" smtClean="0">
                <a:solidFill>
                  <a:schemeClr val="accent2"/>
                </a:solidFill>
              </a:rPr>
              <a:t>service ideas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949" y="525214"/>
            <a:ext cx="2306494" cy="1729871"/>
          </a:xfrm>
          <a:prstGeom prst="rect">
            <a:avLst/>
          </a:prstGeom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100" y="2743199"/>
            <a:ext cx="8978900" cy="3245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47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856082"/>
            <a:ext cx="792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 smtClean="0"/>
              <a:t>9.  Hold a contest for who uses the most customer’s names</a:t>
            </a:r>
          </a:p>
          <a:p>
            <a:endParaRPr lang="en-US" b="1" dirty="0" smtClean="0"/>
          </a:p>
          <a:p>
            <a:r>
              <a:rPr lang="en-US" b="1" dirty="0" smtClean="0"/>
              <a:t>10.  Keep a </a:t>
            </a:r>
            <a:r>
              <a:rPr lang="en-US" b="1" dirty="0"/>
              <a:t> </a:t>
            </a:r>
            <a:r>
              <a:rPr lang="en-US" b="1" dirty="0" smtClean="0"/>
              <a:t>beautiful LEATHER BOUND book of special requests &amp; OFI’s</a:t>
            </a:r>
          </a:p>
          <a:p>
            <a:endParaRPr lang="en-US" b="1" dirty="0" smtClean="0"/>
          </a:p>
          <a:p>
            <a:r>
              <a:rPr lang="en-US" b="1" dirty="0" smtClean="0"/>
              <a:t>12. Never stop educating and talking about shop policies; keep them handy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800100" lvl="1" indent="-342900">
              <a:buAutoNum type="arabicPeriod" startAt="10"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7127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 smtClean="0"/>
              <a:t>FROM </a:t>
            </a:r>
            <a:r>
              <a:rPr lang="en-US" sz="2200" b="1" dirty="0" smtClean="0">
                <a:solidFill>
                  <a:srgbClr val="00B0F0"/>
                </a:solidFill>
              </a:rPr>
              <a:t>HOW</a:t>
            </a:r>
            <a:r>
              <a:rPr lang="en-US" sz="2200" b="1" dirty="0" smtClean="0"/>
              <a:t> TO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dirty="0"/>
              <a:t> 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-67248"/>
            <a:ext cx="19196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srgbClr val="F96A1B"/>
                </a:solidFill>
              </a:rPr>
              <a:t>WOW!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6324600"/>
            <a:ext cx="2187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Simple </a:t>
            </a:r>
            <a:r>
              <a:rPr lang="en-US" dirty="0" smtClean="0">
                <a:solidFill>
                  <a:schemeClr val="accent2"/>
                </a:solidFill>
              </a:rPr>
              <a:t>service ideas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03797" y="3680280"/>
            <a:ext cx="3060825" cy="22956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" r="-1"/>
          <a:stretch/>
        </p:blipFill>
        <p:spPr>
          <a:xfrm rot="5400000">
            <a:off x="1580189" y="3615299"/>
            <a:ext cx="2993047" cy="23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1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692289"/>
            <a:ext cx="7924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accent2"/>
              </a:solidFill>
            </a:endParaRPr>
          </a:p>
          <a:p>
            <a:endParaRPr lang="en-US" b="1" dirty="0" smtClean="0"/>
          </a:p>
          <a:p>
            <a:r>
              <a:rPr lang="en-US" b="1" dirty="0" smtClean="0"/>
              <a:t>13.  Call customers when special merchandise arrives</a:t>
            </a:r>
          </a:p>
          <a:p>
            <a:endParaRPr lang="en-US" b="1" dirty="0" smtClean="0"/>
          </a:p>
          <a:p>
            <a:pPr marL="342900" indent="-342900">
              <a:buAutoNum type="arabicPeriod" startAt="14"/>
            </a:pPr>
            <a:r>
              <a:rPr lang="en-US" b="1" dirty="0" smtClean="0"/>
              <a:t>  Thank browsers</a:t>
            </a:r>
          </a:p>
          <a:p>
            <a:pPr marL="342900" indent="-342900">
              <a:buAutoNum type="arabicPeriod" startAt="14"/>
            </a:pPr>
            <a:endParaRPr lang="en-US" b="1" dirty="0"/>
          </a:p>
          <a:p>
            <a:pPr marL="342900" indent="-342900">
              <a:buAutoNum type="arabicPeriod" startAt="14"/>
            </a:pPr>
            <a:r>
              <a:rPr lang="en-US" b="1" dirty="0" smtClean="0"/>
              <a:t>  Affirm buying decisions</a:t>
            </a:r>
          </a:p>
          <a:p>
            <a:pPr marL="342900" indent="-342900">
              <a:buAutoNum type="arabicPeriod" startAt="14"/>
            </a:pPr>
            <a:endParaRPr lang="en-US" b="1" dirty="0"/>
          </a:p>
          <a:p>
            <a:pPr marL="342900" indent="-342900">
              <a:buAutoNum type="arabicPeriod" startAt="14"/>
            </a:pPr>
            <a:r>
              <a:rPr lang="en-US" b="1" dirty="0" smtClean="0"/>
              <a:t>  Practice 10 in 10!</a:t>
            </a:r>
          </a:p>
          <a:p>
            <a:pPr marL="342900" indent="-342900">
              <a:buAutoNum type="arabicPeriod" startAt="14"/>
            </a:pPr>
            <a:endParaRPr lang="en-US" b="1" dirty="0"/>
          </a:p>
          <a:p>
            <a:pPr marL="342900" indent="-342900">
              <a:buAutoNum type="arabicPeriod" startAt="14"/>
            </a:pPr>
            <a:r>
              <a:rPr lang="en-US" b="1" dirty="0"/>
              <a:t> </a:t>
            </a:r>
            <a:r>
              <a:rPr lang="en-US" b="1" dirty="0" smtClean="0"/>
              <a:t> Remember the Butt Brush Theory</a:t>
            </a:r>
          </a:p>
          <a:p>
            <a:pPr marL="342900" indent="-342900">
              <a:buAutoNum type="arabicPeriod" startAt="14"/>
            </a:pPr>
            <a:endParaRPr lang="en-US" b="1" dirty="0"/>
          </a:p>
          <a:p>
            <a:pPr marL="342900" indent="-342900">
              <a:buAutoNum type="arabicPeriod" startAt="14"/>
            </a:pPr>
            <a:r>
              <a:rPr lang="en-US" b="1" dirty="0" smtClean="0"/>
              <a:t>  </a:t>
            </a:r>
            <a:r>
              <a:rPr lang="en-US" b="1" i="1" dirty="0" smtClean="0"/>
              <a:t>‘No problem’ </a:t>
            </a:r>
            <a:r>
              <a:rPr lang="en-US" b="1" dirty="0" smtClean="0"/>
              <a:t>IS a problem</a:t>
            </a:r>
          </a:p>
          <a:p>
            <a:pPr marL="342900" indent="-342900">
              <a:buAutoNum type="arabicPeriod" startAt="14"/>
            </a:pPr>
            <a:endParaRPr lang="en-US" b="1" i="1" dirty="0"/>
          </a:p>
          <a:p>
            <a:pPr marL="342900" indent="-342900">
              <a:buAutoNum type="arabicPeriod" startAt="14"/>
            </a:pPr>
            <a:r>
              <a:rPr lang="en-US" b="1" dirty="0" smtClean="0"/>
              <a:t>  Personalize  your ‘delivery’</a:t>
            </a:r>
          </a:p>
          <a:p>
            <a:pPr marL="342900" indent="-342900">
              <a:buAutoNum type="arabicPeriod" startAt="14"/>
            </a:pPr>
            <a:endParaRPr lang="en-US" b="1" i="1" dirty="0"/>
          </a:p>
          <a:p>
            <a:pPr marL="342900" indent="-342900">
              <a:buAutoNum type="arabicPeriod" startAt="14"/>
            </a:pPr>
            <a:endParaRPr lang="en-US" b="1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800100" lvl="1" indent="-342900">
              <a:buAutoNum type="arabicPeriod" startAt="10"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7127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 smtClean="0"/>
              <a:t>FROM </a:t>
            </a:r>
            <a:r>
              <a:rPr lang="en-US" sz="2200" b="1" dirty="0" smtClean="0">
                <a:solidFill>
                  <a:srgbClr val="00B0F0"/>
                </a:solidFill>
              </a:rPr>
              <a:t>HOW</a:t>
            </a:r>
            <a:r>
              <a:rPr lang="en-US" sz="2200" b="1" dirty="0" smtClean="0"/>
              <a:t> TO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dirty="0"/>
              <a:t> 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-67248"/>
            <a:ext cx="19196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srgbClr val="F96A1B"/>
                </a:solidFill>
              </a:rPr>
              <a:t>WOW!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6324600"/>
            <a:ext cx="2187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Simple </a:t>
            </a:r>
            <a:r>
              <a:rPr lang="en-US" dirty="0" smtClean="0">
                <a:solidFill>
                  <a:schemeClr val="accent2"/>
                </a:solidFill>
              </a:rPr>
              <a:t>service ideas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885950"/>
            <a:ext cx="3863922" cy="28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2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856082"/>
            <a:ext cx="7924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accent2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800100" lvl="1" indent="-342900">
              <a:buAutoNum type="arabicPeriod" startAt="10"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7127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 smtClean="0"/>
              <a:t>FROM </a:t>
            </a:r>
            <a:r>
              <a:rPr lang="en-US" sz="2200" b="1" dirty="0" smtClean="0">
                <a:solidFill>
                  <a:srgbClr val="00B0F0"/>
                </a:solidFill>
              </a:rPr>
              <a:t>HOW</a:t>
            </a:r>
            <a:r>
              <a:rPr lang="en-US" sz="2200" b="1" dirty="0" smtClean="0"/>
              <a:t> TO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dirty="0"/>
              <a:t> 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-67248"/>
            <a:ext cx="19196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srgbClr val="F96A1B"/>
                </a:solidFill>
              </a:rPr>
              <a:t>WOW!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6324600"/>
            <a:ext cx="2187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Simple </a:t>
            </a:r>
            <a:r>
              <a:rPr lang="en-US" dirty="0" smtClean="0">
                <a:solidFill>
                  <a:schemeClr val="accent2"/>
                </a:solidFill>
              </a:rPr>
              <a:t>service ideas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24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9600" y="762000"/>
            <a:ext cx="62484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/>
          </a:p>
          <a:p>
            <a:r>
              <a:rPr lang="en-US" b="1" dirty="0" smtClean="0"/>
              <a:t>20.  Chose </a:t>
            </a:r>
            <a:r>
              <a:rPr lang="en-US" b="1" dirty="0"/>
              <a:t>a service theme every year </a:t>
            </a:r>
            <a:endParaRPr lang="en-US" b="1" dirty="0" smtClean="0"/>
          </a:p>
          <a:p>
            <a:endParaRPr lang="en-US" b="1" dirty="0"/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CARE</a:t>
            </a:r>
            <a:r>
              <a:rPr lang="en-US" dirty="0">
                <a:solidFill>
                  <a:schemeClr val="accent2"/>
                </a:solidFill>
              </a:rPr>
              <a:t> – </a:t>
            </a:r>
            <a:r>
              <a:rPr lang="en-US" b="1" dirty="0">
                <a:solidFill>
                  <a:schemeClr val="accent2"/>
                </a:solidFill>
              </a:rPr>
              <a:t>C</a:t>
            </a:r>
            <a:r>
              <a:rPr lang="en-US" dirty="0">
                <a:solidFill>
                  <a:schemeClr val="accent2"/>
                </a:solidFill>
              </a:rPr>
              <a:t>reate </a:t>
            </a:r>
            <a:r>
              <a:rPr lang="en-US" b="1" dirty="0">
                <a:solidFill>
                  <a:schemeClr val="accent2"/>
                </a:solidFill>
              </a:rPr>
              <a:t>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b="1" dirty="0">
                <a:solidFill>
                  <a:schemeClr val="accent2"/>
                </a:solidFill>
              </a:rPr>
              <a:t>R</a:t>
            </a:r>
            <a:r>
              <a:rPr lang="en-US" dirty="0">
                <a:solidFill>
                  <a:schemeClr val="accent2"/>
                </a:solidFill>
              </a:rPr>
              <a:t>emarkable </a:t>
            </a:r>
            <a:r>
              <a:rPr lang="en-US" b="1" dirty="0">
                <a:solidFill>
                  <a:schemeClr val="accent2"/>
                </a:solidFill>
              </a:rPr>
              <a:t>E</a:t>
            </a:r>
            <a:r>
              <a:rPr lang="en-US" dirty="0">
                <a:solidFill>
                  <a:schemeClr val="accent2"/>
                </a:solidFill>
              </a:rPr>
              <a:t>xperience, 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              </a:t>
            </a:r>
            <a:r>
              <a:rPr lang="en-US" b="1" dirty="0">
                <a:solidFill>
                  <a:schemeClr val="accent2"/>
                </a:solidFill>
              </a:rPr>
              <a:t>C</a:t>
            </a:r>
            <a:r>
              <a:rPr lang="en-US" dirty="0">
                <a:solidFill>
                  <a:schemeClr val="accent2"/>
                </a:solidFill>
              </a:rPr>
              <a:t>ustomers </a:t>
            </a:r>
            <a:r>
              <a:rPr lang="en-US" b="1" dirty="0">
                <a:solidFill>
                  <a:schemeClr val="accent2"/>
                </a:solidFill>
              </a:rPr>
              <a:t>A</a:t>
            </a:r>
            <a:r>
              <a:rPr lang="en-US" dirty="0">
                <a:solidFill>
                  <a:schemeClr val="accent2"/>
                </a:solidFill>
              </a:rPr>
              <a:t>re  </a:t>
            </a:r>
            <a:r>
              <a:rPr lang="en-US" b="1" dirty="0">
                <a:solidFill>
                  <a:schemeClr val="accent2"/>
                </a:solidFill>
              </a:rPr>
              <a:t>R</a:t>
            </a:r>
            <a:r>
              <a:rPr lang="en-US" dirty="0">
                <a:solidFill>
                  <a:schemeClr val="accent2"/>
                </a:solidFill>
              </a:rPr>
              <a:t>eally </a:t>
            </a:r>
            <a:r>
              <a:rPr lang="en-US" b="1" dirty="0" smtClean="0">
                <a:solidFill>
                  <a:schemeClr val="accent2"/>
                </a:solidFill>
              </a:rPr>
              <a:t>E</a:t>
            </a:r>
            <a:r>
              <a:rPr lang="en-US" dirty="0" smtClean="0">
                <a:solidFill>
                  <a:schemeClr val="accent2"/>
                </a:solidFill>
              </a:rPr>
              <a:t>verything</a:t>
            </a:r>
          </a:p>
          <a:p>
            <a:pPr lvl="1"/>
            <a:endParaRPr lang="en-US" dirty="0">
              <a:solidFill>
                <a:schemeClr val="accent2"/>
              </a:solidFill>
            </a:endParaRPr>
          </a:p>
          <a:p>
            <a:pPr lvl="1"/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It Counts Up </a:t>
            </a:r>
            <a:r>
              <a:rPr lang="en-US" dirty="0">
                <a:solidFill>
                  <a:schemeClr val="accent2"/>
                </a:solidFill>
              </a:rPr>
              <a:t>– track ATV, daily sales </a:t>
            </a:r>
            <a:endParaRPr lang="en-US" dirty="0" smtClean="0">
              <a:solidFill>
                <a:schemeClr val="accent2"/>
              </a:solidFill>
            </a:endParaRPr>
          </a:p>
          <a:p>
            <a:pPr lvl="1"/>
            <a:endParaRPr lang="en-US" dirty="0">
              <a:solidFill>
                <a:schemeClr val="accent2"/>
              </a:solidFill>
            </a:endParaRPr>
          </a:p>
          <a:p>
            <a:pPr lvl="1"/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b="1" dirty="0">
                <a:solidFill>
                  <a:schemeClr val="accent2"/>
                </a:solidFill>
              </a:rPr>
              <a:t>SSSSS</a:t>
            </a:r>
            <a:r>
              <a:rPr lang="en-US" dirty="0">
                <a:solidFill>
                  <a:schemeClr val="accent2"/>
                </a:solidFill>
              </a:rPr>
              <a:t> – </a:t>
            </a:r>
            <a:r>
              <a:rPr lang="en-US" b="1" dirty="0">
                <a:solidFill>
                  <a:schemeClr val="accent2"/>
                </a:solidFill>
              </a:rPr>
              <a:t>S</a:t>
            </a:r>
            <a:r>
              <a:rPr lang="en-US" dirty="0">
                <a:solidFill>
                  <a:schemeClr val="accent2"/>
                </a:solidFill>
              </a:rPr>
              <a:t>wift </a:t>
            </a:r>
            <a:r>
              <a:rPr lang="en-US" b="1" dirty="0">
                <a:solidFill>
                  <a:schemeClr val="accent2"/>
                </a:solidFill>
              </a:rPr>
              <a:t>S</a:t>
            </a:r>
            <a:r>
              <a:rPr lang="en-US" dirty="0">
                <a:solidFill>
                  <a:schemeClr val="accent2"/>
                </a:solidFill>
              </a:rPr>
              <a:t>ervice </a:t>
            </a:r>
            <a:r>
              <a:rPr lang="en-US" b="1" dirty="0">
                <a:solidFill>
                  <a:schemeClr val="accent2"/>
                </a:solidFill>
              </a:rPr>
              <a:t>S</a:t>
            </a:r>
            <a:r>
              <a:rPr lang="en-US" dirty="0">
                <a:solidFill>
                  <a:schemeClr val="accent2"/>
                </a:solidFill>
              </a:rPr>
              <a:t>erved with a </a:t>
            </a:r>
            <a:r>
              <a:rPr lang="en-US" b="1" dirty="0">
                <a:solidFill>
                  <a:schemeClr val="accent2"/>
                </a:solidFill>
              </a:rPr>
              <a:t>S</a:t>
            </a:r>
            <a:r>
              <a:rPr lang="en-US" dirty="0">
                <a:solidFill>
                  <a:schemeClr val="accent2"/>
                </a:solidFill>
              </a:rPr>
              <a:t>uper </a:t>
            </a:r>
            <a:r>
              <a:rPr lang="en-US" b="1" dirty="0" smtClean="0">
                <a:solidFill>
                  <a:schemeClr val="accent2"/>
                </a:solidFill>
              </a:rPr>
              <a:t>S</a:t>
            </a:r>
            <a:r>
              <a:rPr lang="en-US" dirty="0" smtClean="0">
                <a:solidFill>
                  <a:schemeClr val="accent2"/>
                </a:solidFill>
              </a:rPr>
              <a:t>mile</a:t>
            </a:r>
          </a:p>
          <a:p>
            <a:pPr lvl="1"/>
            <a:endParaRPr lang="en-US" dirty="0">
              <a:solidFill>
                <a:schemeClr val="accent2"/>
              </a:solidFill>
            </a:endParaRPr>
          </a:p>
          <a:p>
            <a:pPr lvl="1"/>
            <a:endParaRPr lang="en-US" dirty="0" smtClean="0">
              <a:solidFill>
                <a:schemeClr val="accent2"/>
              </a:solidFill>
            </a:endParaRPr>
          </a:p>
          <a:p>
            <a:pPr lvl="1"/>
            <a:r>
              <a:rPr lang="en-US" b="1" dirty="0" smtClean="0">
                <a:solidFill>
                  <a:schemeClr val="accent2"/>
                </a:solidFill>
              </a:rPr>
              <a:t>Counter Attack! </a:t>
            </a:r>
            <a:r>
              <a:rPr lang="en-US" dirty="0" smtClean="0">
                <a:solidFill>
                  <a:schemeClr val="accent2"/>
                </a:solidFill>
              </a:rPr>
              <a:t>– Get out from behind the counter, 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	</a:t>
            </a:r>
            <a:r>
              <a:rPr lang="en-US" dirty="0" smtClean="0">
                <a:solidFill>
                  <a:schemeClr val="accent2"/>
                </a:solidFill>
              </a:rPr>
              <a:t>	       Meet  and Greet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0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3048000"/>
            <a:ext cx="4648200" cy="3705688"/>
          </a:xfrm>
        </p:spPr>
        <p:txBody>
          <a:bodyPr>
            <a:normAutofit fontScale="92500"/>
          </a:bodyPr>
          <a:lstStyle/>
          <a:p>
            <a:r>
              <a:rPr lang="en-US" sz="6000" dirty="0" smtClean="0"/>
              <a:t>BONUS IDEA!!!</a:t>
            </a:r>
          </a:p>
          <a:p>
            <a:r>
              <a:rPr lang="en-US" sz="5800" b="0" dirty="0" smtClean="0"/>
              <a:t>41.  </a:t>
            </a:r>
            <a:r>
              <a:rPr lang="en-US" sz="4300" b="0" dirty="0" smtClean="0"/>
              <a:t>Write thank you notes to volunteers AND customers</a:t>
            </a:r>
            <a:endParaRPr lang="en-US" sz="4300" b="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rot="19140000">
            <a:off x="464179" y="915426"/>
            <a:ext cx="5696849" cy="2151239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From </a:t>
            </a:r>
            <a:r>
              <a:rPr lang="en-US" sz="4000" dirty="0" smtClean="0">
                <a:solidFill>
                  <a:schemeClr val="tx1"/>
                </a:solidFill>
              </a:rPr>
              <a:t>How </a:t>
            </a:r>
            <a:r>
              <a:rPr lang="en-US" sz="4000" dirty="0" smtClean="0"/>
              <a:t>to</a:t>
            </a:r>
            <a:br>
              <a:rPr lang="en-US" sz="4000" dirty="0" smtClean="0"/>
            </a:br>
            <a:r>
              <a:rPr lang="en-US" dirty="0" smtClean="0"/>
              <a:t> </a:t>
            </a:r>
            <a:r>
              <a:rPr lang="en-US" sz="9600" dirty="0" smtClean="0">
                <a:solidFill>
                  <a:schemeClr val="accent2"/>
                </a:solidFill>
              </a:rPr>
              <a:t>WOW!</a:t>
            </a:r>
            <a:endParaRPr lang="en-US" sz="9600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2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2743200"/>
            <a:ext cx="4724400" cy="3324687"/>
          </a:xfrm>
        </p:spPr>
        <p:txBody>
          <a:bodyPr>
            <a:normAutofit/>
          </a:bodyPr>
          <a:lstStyle/>
          <a:p>
            <a:r>
              <a:rPr lang="en-US" sz="4800" dirty="0" smtClean="0"/>
              <a:t>  </a:t>
            </a:r>
            <a:r>
              <a:rPr lang="en-US" sz="4800" b="0" dirty="0" smtClean="0"/>
              <a:t>Here’s some more</a:t>
            </a:r>
          </a:p>
          <a:p>
            <a:r>
              <a:rPr lang="en-US" sz="7200" b="0" dirty="0" smtClean="0">
                <a:solidFill>
                  <a:schemeClr val="accent2"/>
                </a:solidFill>
              </a:rPr>
              <a:t>  </a:t>
            </a:r>
            <a:r>
              <a:rPr lang="en-US" sz="7200" dirty="0" smtClean="0">
                <a:solidFill>
                  <a:schemeClr val="accent2"/>
                </a:solidFill>
              </a:rPr>
              <a:t>WOW!</a:t>
            </a:r>
            <a:endParaRPr lang="en-US" sz="7200" dirty="0">
              <a:solidFill>
                <a:schemeClr val="accent2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19140000">
            <a:off x="464179" y="915426"/>
            <a:ext cx="5696849" cy="2151239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From </a:t>
            </a:r>
            <a:r>
              <a:rPr lang="en-US" sz="4000" dirty="0" smtClean="0">
                <a:solidFill>
                  <a:schemeClr val="tx1"/>
                </a:solidFill>
              </a:rPr>
              <a:t>How </a:t>
            </a:r>
            <a:r>
              <a:rPr lang="en-US" sz="4000" dirty="0" smtClean="0"/>
              <a:t>to</a:t>
            </a:r>
            <a:br>
              <a:rPr lang="en-US" sz="4000" dirty="0" smtClean="0"/>
            </a:br>
            <a:r>
              <a:rPr lang="en-US" dirty="0" smtClean="0"/>
              <a:t> </a:t>
            </a:r>
            <a:r>
              <a:rPr lang="en-US" sz="9600" dirty="0" smtClean="0">
                <a:solidFill>
                  <a:schemeClr val="accent2"/>
                </a:solidFill>
              </a:rPr>
              <a:t>WOW!</a:t>
            </a:r>
            <a:endParaRPr lang="en-US" sz="9600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7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2743200"/>
            <a:ext cx="4724400" cy="3324687"/>
          </a:xfrm>
        </p:spPr>
        <p:txBody>
          <a:bodyPr>
            <a:normAutofit fontScale="92500" lnSpcReduction="10000"/>
          </a:bodyPr>
          <a:lstStyle/>
          <a:p>
            <a:r>
              <a:rPr lang="en-US" sz="4800" dirty="0" smtClean="0"/>
              <a:t>  </a:t>
            </a:r>
            <a:r>
              <a:rPr lang="en-US" sz="4800" b="0" dirty="0" smtClean="0"/>
              <a:t>Display WOWs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accent2"/>
                </a:solidFill>
              </a:rPr>
              <a:t>Bottom’s UP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accent2"/>
                </a:solidFill>
              </a:rPr>
              <a:t>A door is not a door</a:t>
            </a:r>
            <a:endParaRPr lang="en-US" sz="2400" b="0" dirty="0" smtClean="0">
              <a:solidFill>
                <a:schemeClr val="accent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accent2"/>
                </a:solidFill>
              </a:rPr>
              <a:t>A chair is not a chair</a:t>
            </a:r>
            <a:endParaRPr lang="en-US" sz="2400" b="0" dirty="0" smtClean="0">
              <a:solidFill>
                <a:schemeClr val="accent2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accent2"/>
                </a:solidFill>
              </a:rPr>
              <a:t>Displays are to be read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accent2"/>
                </a:solidFill>
              </a:rPr>
              <a:t>Color coordination calms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schemeClr val="accent2"/>
                </a:solidFill>
              </a:rPr>
              <a:t>Right On!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19140000">
            <a:off x="464179" y="915426"/>
            <a:ext cx="5696849" cy="2151239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From </a:t>
            </a:r>
            <a:r>
              <a:rPr lang="en-US" sz="4000" dirty="0" smtClean="0">
                <a:solidFill>
                  <a:schemeClr val="tx1"/>
                </a:solidFill>
              </a:rPr>
              <a:t>How </a:t>
            </a:r>
            <a:r>
              <a:rPr lang="en-US" sz="4000" dirty="0" smtClean="0"/>
              <a:t>to</a:t>
            </a:r>
            <a:br>
              <a:rPr lang="en-US" sz="4000" dirty="0" smtClean="0"/>
            </a:br>
            <a:r>
              <a:rPr lang="en-US" dirty="0" smtClean="0"/>
              <a:t> </a:t>
            </a:r>
            <a:r>
              <a:rPr lang="en-US" sz="9600" dirty="0" smtClean="0">
                <a:solidFill>
                  <a:schemeClr val="accent2"/>
                </a:solidFill>
              </a:rPr>
              <a:t>WOW!</a:t>
            </a:r>
            <a:endParaRPr lang="en-US" sz="9600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00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28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744167"/>
            <a:ext cx="48768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" y="744167"/>
            <a:ext cx="4876799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2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7" r="20900"/>
          <a:stretch/>
        </p:blipFill>
        <p:spPr>
          <a:xfrm>
            <a:off x="228600" y="381000"/>
            <a:ext cx="4038601" cy="4444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36" y="2971800"/>
            <a:ext cx="4114800" cy="3086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" b="11044"/>
          <a:stretch/>
        </p:blipFill>
        <p:spPr>
          <a:xfrm>
            <a:off x="4681436" y="364787"/>
            <a:ext cx="3886200" cy="24830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1016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 rot="19140000">
            <a:off x="464179" y="915426"/>
            <a:ext cx="5696849" cy="2151239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From </a:t>
            </a:r>
            <a:r>
              <a:rPr lang="en-US" sz="4000" dirty="0" smtClean="0">
                <a:solidFill>
                  <a:schemeClr val="tx1"/>
                </a:solidFill>
              </a:rPr>
              <a:t>How </a:t>
            </a:r>
            <a:r>
              <a:rPr lang="en-US" sz="4000" dirty="0" smtClean="0"/>
              <a:t>to</a:t>
            </a:r>
            <a:br>
              <a:rPr lang="en-US" sz="4000" dirty="0" smtClean="0"/>
            </a:br>
            <a:r>
              <a:rPr lang="en-US" dirty="0" smtClean="0"/>
              <a:t> </a:t>
            </a:r>
            <a:r>
              <a:rPr lang="en-US" sz="9600" dirty="0" smtClean="0">
                <a:solidFill>
                  <a:schemeClr val="accent2"/>
                </a:solidFill>
              </a:rPr>
              <a:t>WOW!</a:t>
            </a:r>
            <a:endParaRPr lang="en-US" sz="9600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3</a:t>
            </a:fld>
            <a:endParaRPr lang="en-US"/>
          </a:p>
        </p:txBody>
      </p:sp>
      <p:sp>
        <p:nvSpPr>
          <p:cNvPr id="4" name="AutoShape 2" descr="Image result for zappos logo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17475" y="-1462088"/>
            <a:ext cx="762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9" y="993227"/>
            <a:ext cx="9127761" cy="371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53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52400"/>
            <a:ext cx="3543300" cy="472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71500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5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31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1026" name="Picture 2" descr="G:\GSTORE\VOL60PL\Kathy's Documents\WHA\chai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2450" y="804434"/>
            <a:ext cx="47244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93348"/>
            <a:ext cx="35814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32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9"/>
          <a:stretch/>
        </p:blipFill>
        <p:spPr bwMode="auto">
          <a:xfrm rot="5400000">
            <a:off x="2533967" y="-857561"/>
            <a:ext cx="499047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78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33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/>
          <a:stretch/>
        </p:blipFill>
        <p:spPr>
          <a:xfrm>
            <a:off x="1752599" y="152400"/>
            <a:ext cx="5875583" cy="472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0985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34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5" name="Picture 4" descr="cid:image003.jpg@01D4EED9.233AFF90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5181600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G:\GSTORE\VOL60PL\Gift Shop Pics\Kathys Ppoint pics\New England 2016\IMG_137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" t="13779" r="-4666" b="-1891"/>
          <a:stretch>
            <a:fillRect/>
          </a:stretch>
        </p:blipFill>
        <p:spPr bwMode="auto">
          <a:xfrm>
            <a:off x="5804791" y="609600"/>
            <a:ext cx="333920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41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35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5122" name="Picture 2" descr="C:\Users\MOEK\AppData\Local\Microsoft\Windows\Temporary Internet Files\Content.Outlook\UN76I9UU\IMG_483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r="10000" b="5655"/>
          <a:stretch/>
        </p:blipFill>
        <p:spPr bwMode="auto">
          <a:xfrm rot="5400000">
            <a:off x="5468219" y="1001160"/>
            <a:ext cx="3589021" cy="294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OEK\AppData\Local\Microsoft\Windows\Temporary Internet Files\Content.Outlook\UN76I9UU\IMG_49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40" y="678179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41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36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18" y="892197"/>
            <a:ext cx="4699180" cy="3524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513" y="1066800"/>
            <a:ext cx="4546600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8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37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9906" y="622052"/>
            <a:ext cx="3452441" cy="25893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24040"/>
            <a:ext cx="4818613" cy="3613960"/>
          </a:xfrm>
          <a:prstGeom prst="rect">
            <a:avLst/>
          </a:prstGeom>
        </p:spPr>
      </p:pic>
      <p:pic>
        <p:nvPicPr>
          <p:cNvPr id="8" name="Picture 6" descr="G:\GSTORE\VOL60PL\Gift Shop Pics\Kathys Ppoint pics\New England 2016\IMG_13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891" y="2278667"/>
            <a:ext cx="2046406" cy="272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15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38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sp>
        <p:nvSpPr>
          <p:cNvPr id="4" name="TextBox 3"/>
          <p:cNvSpPr txBox="1"/>
          <p:nvPr/>
        </p:nvSpPr>
        <p:spPr>
          <a:xfrm>
            <a:off x="685800" y="1066799"/>
            <a:ext cx="7848600" cy="317009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</a:t>
            </a:r>
            <a:endParaRPr lang="en-US" sz="2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851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39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800" y="284314"/>
            <a:ext cx="4191000" cy="4578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00" y="883747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4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2818717"/>
            <a:ext cx="4343400" cy="3705688"/>
          </a:xfrm>
        </p:spPr>
        <p:txBody>
          <a:bodyPr>
            <a:normAutofit fontScale="62500" lnSpcReduction="20000"/>
          </a:bodyPr>
          <a:lstStyle/>
          <a:p>
            <a:r>
              <a:rPr lang="en-US" sz="4800" dirty="0" smtClean="0"/>
              <a:t>   We must give them </a:t>
            </a:r>
            <a:r>
              <a:rPr lang="en-US" sz="9600" dirty="0" smtClean="0">
                <a:solidFill>
                  <a:srgbClr val="00B0F0"/>
                </a:solidFill>
              </a:rPr>
              <a:t>twice</a:t>
            </a:r>
            <a:r>
              <a:rPr lang="en-US" sz="4800" dirty="0" smtClean="0"/>
              <a:t> as much as they expect with </a:t>
            </a:r>
            <a:r>
              <a:rPr lang="en-US" sz="9600" dirty="0" smtClean="0">
                <a:solidFill>
                  <a:srgbClr val="00B0F0"/>
                </a:solidFill>
              </a:rPr>
              <a:t>quadrupled</a:t>
            </a:r>
            <a:r>
              <a:rPr lang="en-US" sz="4800" dirty="0" smtClean="0">
                <a:solidFill>
                  <a:srgbClr val="00B0F0"/>
                </a:solidFill>
              </a:rPr>
              <a:t> </a:t>
            </a:r>
            <a:r>
              <a:rPr lang="en-US" sz="4800" dirty="0" smtClean="0"/>
              <a:t>enthusiasm and personal attention</a:t>
            </a:r>
            <a:endParaRPr lang="en-US" sz="4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rot="19140000">
            <a:off x="464179" y="915426"/>
            <a:ext cx="5696849" cy="2151239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From </a:t>
            </a:r>
            <a:r>
              <a:rPr lang="en-US" sz="4000" dirty="0" smtClean="0">
                <a:solidFill>
                  <a:schemeClr val="tx1"/>
                </a:solidFill>
              </a:rPr>
              <a:t>How </a:t>
            </a:r>
            <a:r>
              <a:rPr lang="en-US" sz="4000" dirty="0" smtClean="0"/>
              <a:t>to</a:t>
            </a:r>
            <a:br>
              <a:rPr lang="en-US" sz="4000" dirty="0" smtClean="0"/>
            </a:br>
            <a:r>
              <a:rPr lang="en-US" dirty="0" smtClean="0"/>
              <a:t> </a:t>
            </a:r>
            <a:r>
              <a:rPr lang="en-US" sz="9600" dirty="0" smtClean="0">
                <a:solidFill>
                  <a:schemeClr val="accent2"/>
                </a:solidFill>
              </a:rPr>
              <a:t>WOW!</a:t>
            </a:r>
            <a:endParaRPr lang="en-US" sz="9600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4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40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7" name="Picture 6" descr="windsor_cheval_mirr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75356"/>
            <a:ext cx="3047999" cy="46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G_144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3377339" cy="426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44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41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3000" y="4267198"/>
            <a:ext cx="4267200" cy="3200400"/>
          </a:xfrm>
          <a:prstGeom prst="rect">
            <a:avLst/>
          </a:prstGeom>
        </p:spPr>
      </p:pic>
      <p:pic>
        <p:nvPicPr>
          <p:cNvPr id="5" name="Picture 9" descr="IMG_063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3200"/>
            <a:ext cx="3467100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IMG_064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41300"/>
            <a:ext cx="3467100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1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42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4098" name="Picture 2" descr="C:\Users\MOEK\AppData\Local\Microsoft\Windows\Temporary Internet Files\Content.Outlook\UN76I9UU\IMG_48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"/>
            <a:ext cx="61722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t="9695" r="14024"/>
          <a:stretch>
            <a:fillRect/>
          </a:stretch>
        </p:blipFill>
        <p:spPr bwMode="auto">
          <a:xfrm>
            <a:off x="7783460" y="790575"/>
            <a:ext cx="21336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11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43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6" name="Picture 3" descr="C:\Users\MOEK\AppData\Local\Microsoft\Windows\Temporary Internet Files\Content.Outlook\UN76I9UU\IMG_487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3" t="13568" b="8041"/>
          <a:stretch/>
        </p:blipFill>
        <p:spPr bwMode="auto">
          <a:xfrm rot="5400000">
            <a:off x="549031" y="1051169"/>
            <a:ext cx="454073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t="11699" r="14024"/>
          <a:stretch/>
        </p:blipFill>
        <p:spPr bwMode="auto">
          <a:xfrm>
            <a:off x="5105400" y="381000"/>
            <a:ext cx="2781300" cy="454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857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1" b="6045"/>
          <a:stretch/>
        </p:blipFill>
        <p:spPr>
          <a:xfrm rot="5400000">
            <a:off x="4191471" y="1371129"/>
            <a:ext cx="4540738" cy="256048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44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8" name="Picture 3" descr="C:\Users\MOEK\AppData\Local\Microsoft\Windows\Temporary Internet Files\Content.Outlook\UN76I9UU\IMG_487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3" t="22509" b="8041"/>
          <a:stretch/>
        </p:blipFill>
        <p:spPr bwMode="auto">
          <a:xfrm rot="5400000">
            <a:off x="595121" y="1233679"/>
            <a:ext cx="4540738" cy="283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62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45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703" y="854200"/>
            <a:ext cx="4496773" cy="3372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23523" y="854198"/>
            <a:ext cx="4496774" cy="337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1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46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3074" name="Picture 2" descr="C:\Users\MOEK\AppData\Local\Microsoft\Windows\Temporary Internet Files\Content.Outlook\UN76I9UU\IMG_488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1000"/>
            <a:ext cx="604520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20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47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6146" name="Picture 2" descr="C:\Users\MOEK\AppData\Local\Microsoft\Windows\Temporary Internet Files\Content.Outlook\UN76I9UU\IMG_487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642620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18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48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5122" name="Picture 2" descr="C:\Users\MOEK\AppData\Local\Microsoft\Windows\Temporary Internet Files\Content.Outlook\UN76I9UU\IMG_48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"/>
            <a:ext cx="6273800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74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49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2050" name="Picture 2" descr="C:\Users\MOEK\AppData\Local\Microsoft\Windows\Temporary Internet Files\Content.Outlook\UN76I9UU\IMG_48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"/>
            <a:ext cx="64770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14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2667000"/>
            <a:ext cx="4419600" cy="3505200"/>
          </a:xfrm>
        </p:spPr>
        <p:txBody>
          <a:bodyPr>
            <a:normAutofit fontScale="77500" lnSpcReduction="20000"/>
          </a:bodyPr>
          <a:lstStyle/>
          <a:p>
            <a:r>
              <a:rPr lang="en-US" sz="5400" dirty="0" smtClean="0">
                <a:solidFill>
                  <a:srgbClr val="00B0F0"/>
                </a:solidFill>
              </a:rPr>
              <a:t>The promise:</a:t>
            </a:r>
          </a:p>
          <a:p>
            <a:r>
              <a:rPr lang="en-US" sz="2800" dirty="0" smtClean="0"/>
              <a:t>Tips and tricks to create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b="0" dirty="0" smtClean="0"/>
              <a:t>Engaged personnel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b="0" dirty="0" smtClean="0"/>
              <a:t>Loyal customers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100" b="0" dirty="0" smtClean="0"/>
              <a:t>Increase revenue</a:t>
            </a:r>
          </a:p>
          <a:p>
            <a:pPr marL="0" indent="0"/>
            <a:r>
              <a:rPr lang="en-US" sz="2800" dirty="0" smtClean="0"/>
              <a:t>Examples and techniques for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b="0" dirty="0" smtClean="0"/>
              <a:t>Merchandise display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b="0" dirty="0" smtClean="0"/>
              <a:t>20 proven, creative ideas you can use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300" b="0" dirty="0" smtClean="0"/>
              <a:t>Inspiration</a:t>
            </a:r>
            <a:endParaRPr lang="en-US" sz="2300" b="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19140000">
            <a:off x="464179" y="915426"/>
            <a:ext cx="5696849" cy="2151239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From </a:t>
            </a:r>
            <a:r>
              <a:rPr lang="en-US" sz="4000" dirty="0" smtClean="0">
                <a:solidFill>
                  <a:schemeClr val="tx1"/>
                </a:solidFill>
              </a:rPr>
              <a:t>How </a:t>
            </a:r>
            <a:r>
              <a:rPr lang="en-US" sz="4000" dirty="0" smtClean="0"/>
              <a:t>to</a:t>
            </a:r>
            <a:br>
              <a:rPr lang="en-US" sz="4000" dirty="0" smtClean="0"/>
            </a:br>
            <a:r>
              <a:rPr lang="en-US" dirty="0" smtClean="0"/>
              <a:t> </a:t>
            </a:r>
            <a:r>
              <a:rPr lang="en-US" sz="9600" dirty="0" smtClean="0">
                <a:solidFill>
                  <a:schemeClr val="accent2"/>
                </a:solidFill>
              </a:rPr>
              <a:t>WOW!</a:t>
            </a:r>
            <a:endParaRPr lang="en-US" sz="9600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5</a:t>
            </a:fld>
            <a:endParaRPr lang="en-US"/>
          </a:p>
        </p:txBody>
      </p:sp>
      <p:sp>
        <p:nvSpPr>
          <p:cNvPr id="4" name="AutoShape 2" descr="Image result for zappos logo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17475" y="-1462088"/>
            <a:ext cx="762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2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50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02" y="685800"/>
            <a:ext cx="4673600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5325" y="828675"/>
            <a:ext cx="4800600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5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51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/>
          <a:stretch/>
        </p:blipFill>
        <p:spPr>
          <a:xfrm>
            <a:off x="152400" y="350520"/>
            <a:ext cx="8839200" cy="456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4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52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8600"/>
            <a:ext cx="6248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8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53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7"/>
          <a:stretch/>
        </p:blipFill>
        <p:spPr>
          <a:xfrm>
            <a:off x="1066800" y="185795"/>
            <a:ext cx="7239000" cy="474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5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54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8"/>
          <a:stretch/>
        </p:blipFill>
        <p:spPr>
          <a:xfrm>
            <a:off x="304800" y="667687"/>
            <a:ext cx="4450779" cy="3896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5"/>
          <a:stretch/>
        </p:blipFill>
        <p:spPr>
          <a:xfrm rot="5400000">
            <a:off x="4995887" y="816444"/>
            <a:ext cx="3857573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9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55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4098" name="Picture 2" descr="C:\Users\MOEK\AppData\Local\Microsoft\Windows\Temporary Internet Files\Content.Outlook\UN76I9UU\IMG_48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0400" y="792812"/>
            <a:ext cx="46736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MOEK\AppData\Local\Microsoft\Windows\Temporary Internet Files\Content.Outlook\UN76I9UU\IMG_48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66206" y="806649"/>
            <a:ext cx="4694340" cy="352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23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56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7" name="Picture 6" descr="C:\Users\MOEK\AppData\Local\Microsoft\Windows\Temporary Internet Files\Content.Outlook\UN76I9UU\IMG_360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1704" y="1944974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45" y="143656"/>
            <a:ext cx="4786859" cy="35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7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57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5" name="Picture 4" descr="C:\Users\MOEK\AppData\Local\Microsoft\Windows\Temporary Internet Files\Content.Outlook\UN76I9UU\IMG_483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6"/>
          <a:stretch/>
        </p:blipFill>
        <p:spPr bwMode="auto">
          <a:xfrm rot="5400000">
            <a:off x="355183" y="1150216"/>
            <a:ext cx="4368800" cy="264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MOEK\AppData\Local\Microsoft\Windows\Temporary Internet Files\Content.Outlook\UN76I9UU\IMG_48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83989" y="795491"/>
            <a:ext cx="4388025" cy="329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91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MOEK\AppData\Local\Microsoft\Windows\Temporary Internet Files\Content.Outlook\UN76I9UU\IMG_361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2236865" y="1705516"/>
            <a:ext cx="3739955" cy="280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58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9" name="Picture 5" descr="C:\Users\MOEK\AppData\Local\Microsoft\Windows\Temporary Internet Files\Content.Outlook\UN76I9UU\IMG_3620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4383" y="152400"/>
            <a:ext cx="3559418" cy="217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0" y="230016"/>
            <a:ext cx="3142617" cy="4187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3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59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5" r="8409" b="12112"/>
          <a:stretch/>
        </p:blipFill>
        <p:spPr>
          <a:xfrm>
            <a:off x="1219200" y="5867398"/>
            <a:ext cx="1469920" cy="924533"/>
          </a:xfrm>
          <a:prstGeom prst="rect">
            <a:avLst/>
          </a:prstGeom>
          <a:solidFill>
            <a:schemeClr val="accent2">
              <a:alpha val="49000"/>
            </a:schemeClr>
          </a:solidFill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4495" y="152400"/>
            <a:ext cx="3962980" cy="3962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57397"/>
            <a:ext cx="2861869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2286000"/>
            <a:ext cx="3412783" cy="255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69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2818717"/>
            <a:ext cx="4343400" cy="3705688"/>
          </a:xfrm>
        </p:spPr>
        <p:txBody>
          <a:bodyPr>
            <a:normAutofit lnSpcReduction="10000"/>
          </a:bodyPr>
          <a:lstStyle/>
          <a:p>
            <a:r>
              <a:rPr lang="en-US" sz="4800" dirty="0" smtClean="0"/>
              <a:t>   </a:t>
            </a:r>
            <a:r>
              <a:rPr lang="en-US" sz="3500" b="0" dirty="0" smtClean="0"/>
              <a:t>1.  Discover marketing ideas that you can easily implement to increase traffic, interest and sales for your shop.  </a:t>
            </a:r>
            <a:endParaRPr lang="en-US" sz="4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 rot="19140000">
            <a:off x="464179" y="915426"/>
            <a:ext cx="5696849" cy="2151239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From </a:t>
            </a:r>
            <a:r>
              <a:rPr lang="en-US" sz="4000" dirty="0" smtClean="0">
                <a:solidFill>
                  <a:schemeClr val="tx1"/>
                </a:solidFill>
              </a:rPr>
              <a:t>How </a:t>
            </a:r>
            <a:r>
              <a:rPr lang="en-US" sz="4000" dirty="0" smtClean="0"/>
              <a:t>to</a:t>
            </a:r>
            <a:br>
              <a:rPr lang="en-US" sz="4000" dirty="0" smtClean="0"/>
            </a:br>
            <a:r>
              <a:rPr lang="en-US" dirty="0" smtClean="0"/>
              <a:t> </a:t>
            </a:r>
            <a:r>
              <a:rPr lang="en-US" sz="9600" dirty="0" smtClean="0">
                <a:solidFill>
                  <a:schemeClr val="accent2"/>
                </a:solidFill>
              </a:rPr>
              <a:t>WOW!</a:t>
            </a:r>
            <a:endParaRPr lang="en-US" sz="9600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6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2743200"/>
            <a:ext cx="4724400" cy="3324687"/>
          </a:xfrm>
        </p:spPr>
        <p:txBody>
          <a:bodyPr>
            <a:normAutofit lnSpcReduction="10000"/>
          </a:bodyPr>
          <a:lstStyle/>
          <a:p>
            <a:r>
              <a:rPr lang="en-US" sz="4800" dirty="0" smtClean="0"/>
              <a:t>  </a:t>
            </a:r>
            <a:r>
              <a:rPr lang="en-US" sz="4800" b="0" dirty="0" smtClean="0"/>
              <a:t>Be </a:t>
            </a:r>
          </a:p>
          <a:p>
            <a:r>
              <a:rPr lang="en-US" sz="4800" b="0" dirty="0">
                <a:solidFill>
                  <a:srgbClr val="00B0F0"/>
                </a:solidFill>
              </a:rPr>
              <a:t> </a:t>
            </a:r>
            <a:r>
              <a:rPr lang="en-US" sz="4800" b="0" dirty="0" smtClean="0">
                <a:solidFill>
                  <a:srgbClr val="00B0F0"/>
                </a:solidFill>
              </a:rPr>
              <a:t> </a:t>
            </a:r>
            <a:r>
              <a:rPr lang="en-US" sz="5800" dirty="0" smtClean="0">
                <a:solidFill>
                  <a:srgbClr val="00B0F0"/>
                </a:solidFill>
              </a:rPr>
              <a:t>exceptional</a:t>
            </a:r>
          </a:p>
          <a:p>
            <a:r>
              <a:rPr lang="en-US" sz="4800" b="0" dirty="0" smtClean="0">
                <a:solidFill>
                  <a:srgbClr val="00B0F0"/>
                </a:solidFill>
              </a:rPr>
              <a:t>  </a:t>
            </a:r>
            <a:r>
              <a:rPr lang="en-US" sz="4800" b="0" dirty="0" smtClean="0"/>
              <a:t>Be</a:t>
            </a:r>
            <a:r>
              <a:rPr lang="en-US" sz="4800" b="0" dirty="0" smtClean="0">
                <a:solidFill>
                  <a:srgbClr val="00B0F0"/>
                </a:solidFill>
              </a:rPr>
              <a:t> </a:t>
            </a:r>
            <a:r>
              <a:rPr lang="en-US" sz="5800" dirty="0" smtClean="0">
                <a:solidFill>
                  <a:srgbClr val="00B0F0"/>
                </a:solidFill>
              </a:rPr>
              <a:t>extraordinary</a:t>
            </a:r>
            <a:endParaRPr lang="en-US" sz="5800" dirty="0">
              <a:solidFill>
                <a:srgbClr val="00B0F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19140000">
            <a:off x="464179" y="915426"/>
            <a:ext cx="5696849" cy="2151239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From </a:t>
            </a:r>
            <a:r>
              <a:rPr lang="en-US" sz="4000" dirty="0" smtClean="0">
                <a:solidFill>
                  <a:schemeClr val="tx1"/>
                </a:solidFill>
              </a:rPr>
              <a:t>How </a:t>
            </a:r>
            <a:r>
              <a:rPr lang="en-US" sz="4000" dirty="0" smtClean="0"/>
              <a:t>to</a:t>
            </a:r>
            <a:br>
              <a:rPr lang="en-US" sz="4000" dirty="0" smtClean="0"/>
            </a:br>
            <a:r>
              <a:rPr lang="en-US" dirty="0" smtClean="0"/>
              <a:t> </a:t>
            </a:r>
            <a:r>
              <a:rPr lang="en-US" sz="9600" dirty="0" smtClean="0">
                <a:solidFill>
                  <a:schemeClr val="accent2"/>
                </a:solidFill>
              </a:rPr>
              <a:t>WOW!</a:t>
            </a:r>
            <a:endParaRPr lang="en-US" sz="9600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7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3510453"/>
            <a:ext cx="4724400" cy="3324687"/>
          </a:xfrm>
        </p:spPr>
        <p:txBody>
          <a:bodyPr>
            <a:normAutofit fontScale="85000" lnSpcReduction="10000"/>
          </a:bodyPr>
          <a:lstStyle/>
          <a:p>
            <a:r>
              <a:rPr lang="en-US" sz="4800" dirty="0" smtClean="0"/>
              <a:t>      </a:t>
            </a:r>
            <a:r>
              <a:rPr lang="en-US" sz="5600" dirty="0" smtClean="0"/>
              <a:t>Go home and </a:t>
            </a:r>
            <a:r>
              <a:rPr lang="en-US" sz="15000" dirty="0" smtClean="0">
                <a:solidFill>
                  <a:schemeClr val="accent2"/>
                </a:solidFill>
              </a:rPr>
              <a:t>WOW!</a:t>
            </a:r>
          </a:p>
          <a:p>
            <a:r>
              <a:rPr lang="en-US" sz="5600" dirty="0" smtClean="0"/>
              <a:t>             ‘em</a:t>
            </a:r>
            <a:endParaRPr lang="en-US" sz="56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 rot="19140000">
            <a:off x="464179" y="915426"/>
            <a:ext cx="5696849" cy="2151239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From </a:t>
            </a:r>
            <a:r>
              <a:rPr lang="en-US" sz="4000" dirty="0" smtClean="0">
                <a:solidFill>
                  <a:schemeClr val="tx1"/>
                </a:solidFill>
              </a:rPr>
              <a:t>How </a:t>
            </a:r>
            <a:r>
              <a:rPr lang="en-US" sz="4000" dirty="0" smtClean="0"/>
              <a:t>to</a:t>
            </a:r>
            <a:br>
              <a:rPr lang="en-US" sz="4000" dirty="0" smtClean="0"/>
            </a:br>
            <a:r>
              <a:rPr lang="en-US" dirty="0" smtClean="0"/>
              <a:t> </a:t>
            </a:r>
            <a:r>
              <a:rPr lang="en-US" sz="9600" dirty="0" smtClean="0">
                <a:solidFill>
                  <a:schemeClr val="accent2"/>
                </a:solidFill>
              </a:rPr>
              <a:t>WOW!</a:t>
            </a:r>
            <a:endParaRPr lang="en-US" sz="9600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9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97" r="53546"/>
          <a:stretch/>
        </p:blipFill>
        <p:spPr>
          <a:xfrm>
            <a:off x="1946486" y="3121990"/>
            <a:ext cx="2428672" cy="1839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3500" y="3136900"/>
            <a:ext cx="3962400" cy="297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856082"/>
            <a:ext cx="7696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 </a:t>
            </a:r>
            <a:r>
              <a:rPr lang="en-US" b="1" dirty="0" smtClean="0"/>
              <a:t>E-mail -</a:t>
            </a:r>
            <a:r>
              <a:rPr lang="en-US" dirty="0" smtClean="0"/>
              <a:t>external</a:t>
            </a:r>
          </a:p>
          <a:p>
            <a:pPr lvl="1"/>
            <a:endParaRPr lang="en-US" dirty="0" smtClean="0">
              <a:solidFill>
                <a:schemeClr val="accent2"/>
              </a:solidFill>
            </a:endParaRP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Ask for e-mail addresses!</a:t>
            </a:r>
          </a:p>
          <a:p>
            <a:pPr lvl="1"/>
            <a:endParaRPr lang="en-US" dirty="0" smtClean="0">
              <a:solidFill>
                <a:schemeClr val="accent2"/>
              </a:solidFill>
            </a:endParaRP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Sign up in the shop…use an old fashioned notepad!</a:t>
            </a:r>
          </a:p>
          <a:p>
            <a:pPr lvl="1"/>
            <a:endParaRPr lang="en-US" dirty="0" smtClean="0">
              <a:solidFill>
                <a:schemeClr val="accent2"/>
              </a:solidFill>
            </a:endParaRP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Auxiliary or membership cards in the shop</a:t>
            </a:r>
          </a:p>
          <a:p>
            <a:pPr lvl="1"/>
            <a:endParaRPr lang="en-US" dirty="0">
              <a:solidFill>
                <a:schemeClr val="accent2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7127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 smtClean="0"/>
              <a:t>FROM </a:t>
            </a:r>
            <a:r>
              <a:rPr lang="en-US" sz="2200" b="1" dirty="0" smtClean="0">
                <a:solidFill>
                  <a:srgbClr val="00B0F0"/>
                </a:solidFill>
              </a:rPr>
              <a:t>HOW</a:t>
            </a:r>
            <a:r>
              <a:rPr lang="en-US" sz="2200" b="1" dirty="0" smtClean="0"/>
              <a:t> TO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dirty="0"/>
              <a:t> 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-67248"/>
            <a:ext cx="19196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srgbClr val="F96A1B"/>
                </a:solidFill>
              </a:rPr>
              <a:t>WOW!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8251" y="6288906"/>
            <a:ext cx="2788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Simple marketing ideas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2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856082"/>
            <a:ext cx="7696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 </a:t>
            </a:r>
            <a:r>
              <a:rPr lang="en-US" b="1" dirty="0" smtClean="0"/>
              <a:t>E-mail - </a:t>
            </a:r>
            <a:r>
              <a:rPr lang="en-US" dirty="0" smtClean="0"/>
              <a:t>internal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Send “All” e-mails to staff – 1x weekly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Give staff a head’s up on the ‘latest and greatest’</a:t>
            </a:r>
          </a:p>
          <a:p>
            <a:pPr lvl="1"/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Promote spontaneous e-mail ONLY events…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Today Only, Until Noon, Until The </a:t>
            </a:r>
            <a:r>
              <a:rPr lang="en-US" dirty="0">
                <a:solidFill>
                  <a:srgbClr val="0070C0"/>
                </a:solidFill>
              </a:rPr>
              <a:t>R</a:t>
            </a:r>
            <a:r>
              <a:rPr lang="en-US" dirty="0" smtClean="0">
                <a:solidFill>
                  <a:srgbClr val="0070C0"/>
                </a:solidFill>
              </a:rPr>
              <a:t>ain Stops, Until The Next Baby’s Born, etc.</a:t>
            </a:r>
          </a:p>
          <a:p>
            <a:endParaRPr lang="en-US" b="1" dirty="0">
              <a:solidFill>
                <a:schemeClr val="accent2"/>
              </a:solidFill>
            </a:endParaRPr>
          </a:p>
          <a:p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en-US" b="1" dirty="0"/>
              <a:t>3. Pay for EVERYTHING in the gift </a:t>
            </a:r>
            <a:r>
              <a:rPr lang="en-US" b="1" dirty="0" smtClean="0"/>
              <a:t>shop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Auxiliary </a:t>
            </a:r>
            <a:r>
              <a:rPr lang="en-US" dirty="0" smtClean="0">
                <a:solidFill>
                  <a:schemeClr val="accent2"/>
                </a:solidFill>
              </a:rPr>
              <a:t>membership &amp; fundraisers (Angels of Love)</a:t>
            </a:r>
          </a:p>
          <a:p>
            <a:pPr lvl="1"/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Employee Perk Spot</a:t>
            </a:r>
            <a:endParaRPr lang="en-US" dirty="0">
              <a:solidFill>
                <a:schemeClr val="accent2"/>
              </a:solidFill>
            </a:endParaRPr>
          </a:p>
          <a:p>
            <a:pPr lvl="1"/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>
                <a:solidFill>
                  <a:schemeClr val="accent2"/>
                </a:solidFill>
              </a:rPr>
              <a:t>Stamps</a:t>
            </a:r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7127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 smtClean="0"/>
              <a:t>FROM </a:t>
            </a:r>
            <a:r>
              <a:rPr lang="en-US" sz="2200" b="1" dirty="0" smtClean="0">
                <a:solidFill>
                  <a:srgbClr val="00B0F0"/>
                </a:solidFill>
              </a:rPr>
              <a:t>HOW</a:t>
            </a:r>
            <a:r>
              <a:rPr lang="en-US" sz="2200" b="1" dirty="0" smtClean="0"/>
              <a:t> TO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dirty="0"/>
              <a:t> 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-67248"/>
            <a:ext cx="19196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srgbClr val="F96A1B"/>
                </a:solidFill>
              </a:rPr>
              <a:t>WOW!</a:t>
            </a:r>
          </a:p>
        </p:txBody>
      </p:sp>
      <p:sp>
        <p:nvSpPr>
          <p:cNvPr id="2" name="Rectangle 1"/>
          <p:cNvSpPr/>
          <p:nvPr/>
        </p:nvSpPr>
        <p:spPr>
          <a:xfrm>
            <a:off x="658237" y="6303727"/>
            <a:ext cx="2469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Simple marketing ideas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23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0949" y="856081"/>
            <a:ext cx="76962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      </a:t>
            </a:r>
            <a:endParaRPr lang="en-US" dirty="0" smtClean="0"/>
          </a:p>
          <a:p>
            <a:pPr marL="800100" lvl="1" indent="-342900">
              <a:buAutoNum type="arabicPeriod" startAt="4"/>
            </a:pPr>
            <a:r>
              <a:rPr lang="en-US" b="1" dirty="0" smtClean="0"/>
              <a:t>Video Monitors</a:t>
            </a:r>
          </a:p>
          <a:p>
            <a:pPr marL="800100" lvl="1" indent="-342900">
              <a:buAutoNum type="arabicPeriod" startAt="4"/>
            </a:pPr>
            <a:endParaRPr lang="en-US" b="1" dirty="0"/>
          </a:p>
          <a:p>
            <a:pPr marL="800100" lvl="1" indent="-342900">
              <a:buAutoNum type="arabicPeriod" startAt="4"/>
            </a:pPr>
            <a:r>
              <a:rPr lang="en-US" b="1" dirty="0"/>
              <a:t> </a:t>
            </a:r>
            <a:r>
              <a:rPr lang="en-US" b="1" dirty="0" smtClean="0"/>
              <a:t>Surprise Gifts</a:t>
            </a:r>
          </a:p>
          <a:p>
            <a:pPr marL="800100" lvl="1" indent="-342900">
              <a:buAutoNum type="arabicPeriod" startAt="4"/>
            </a:pPr>
            <a:endParaRPr lang="en-US" b="1" dirty="0"/>
          </a:p>
          <a:p>
            <a:pPr marL="800100" lvl="1" indent="-342900">
              <a:buAutoNum type="arabicPeriod" startAt="4"/>
            </a:pPr>
            <a:r>
              <a:rPr lang="en-US" b="1" dirty="0" smtClean="0"/>
              <a:t>Brown Bag Sales</a:t>
            </a:r>
          </a:p>
          <a:p>
            <a:pPr marL="800100" lvl="1" indent="-342900">
              <a:buAutoNum type="arabicPeriod" startAt="4"/>
            </a:pPr>
            <a:endParaRPr lang="en-US" b="1" dirty="0" smtClean="0"/>
          </a:p>
          <a:p>
            <a:pPr marL="800100" lvl="1" indent="-342900">
              <a:buAutoNum type="arabicPeriod" startAt="4"/>
            </a:pPr>
            <a:r>
              <a:rPr lang="en-US" b="1" dirty="0"/>
              <a:t> Do your own version </a:t>
            </a:r>
            <a:endParaRPr lang="en-US" b="1" dirty="0" smtClean="0"/>
          </a:p>
          <a:p>
            <a:r>
              <a:rPr lang="en-US" b="1" dirty="0" smtClean="0"/>
              <a:t>	of </a:t>
            </a:r>
            <a:r>
              <a:rPr lang="en-US" b="1" dirty="0"/>
              <a:t>“Elf on the Shelf</a:t>
            </a:r>
            <a:r>
              <a:rPr lang="en-US" b="1" dirty="0" smtClean="0"/>
              <a:t>”</a:t>
            </a:r>
          </a:p>
          <a:p>
            <a:endParaRPr lang="en-US" b="1" dirty="0"/>
          </a:p>
          <a:p>
            <a:r>
              <a:rPr lang="en-US" b="1" dirty="0" smtClean="0"/>
              <a:t>        8.   P w/P</a:t>
            </a:r>
          </a:p>
          <a:p>
            <a:endParaRPr lang="en-US" b="1" dirty="0"/>
          </a:p>
          <a:p>
            <a:r>
              <a:rPr lang="en-US" b="1" dirty="0"/>
              <a:t> </a:t>
            </a:r>
            <a:r>
              <a:rPr lang="en-US" b="1" dirty="0" smtClean="0"/>
              <a:t>       9.   Play FUN music</a:t>
            </a:r>
            <a:endParaRPr lang="en-US" b="1" dirty="0"/>
          </a:p>
          <a:p>
            <a:r>
              <a:rPr lang="en-US" b="1" dirty="0" smtClean="0"/>
              <a:t>	</a:t>
            </a:r>
            <a:endParaRPr lang="en-US" dirty="0"/>
          </a:p>
          <a:p>
            <a:endParaRPr lang="en-US" dirty="0"/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7200" y="17127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 dirty="0" smtClean="0"/>
              <a:t>FROM </a:t>
            </a:r>
            <a:r>
              <a:rPr lang="en-US" sz="2200" b="1" dirty="0" smtClean="0">
                <a:solidFill>
                  <a:srgbClr val="00B0F0"/>
                </a:solidFill>
              </a:rPr>
              <a:t>HOW</a:t>
            </a:r>
            <a:r>
              <a:rPr lang="en-US" sz="2200" b="1" dirty="0" smtClean="0"/>
              <a:t> TO</a:t>
            </a:r>
            <a:r>
              <a:rPr lang="en-US" sz="2200" b="1" dirty="0"/>
              <a:t/>
            </a:r>
            <a:br>
              <a:rPr lang="en-US" sz="2200" b="1" dirty="0"/>
            </a:br>
            <a:r>
              <a:rPr lang="en-US" dirty="0"/>
              <a:t> 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-67248"/>
            <a:ext cx="19196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solidFill>
                  <a:srgbClr val="F96A1B"/>
                </a:solidFill>
              </a:rPr>
              <a:t>WOW!</a:t>
            </a:r>
          </a:p>
        </p:txBody>
      </p:sp>
      <p:sp>
        <p:nvSpPr>
          <p:cNvPr id="2" name="Rectangle 1"/>
          <p:cNvSpPr/>
          <p:nvPr/>
        </p:nvSpPr>
        <p:spPr>
          <a:xfrm>
            <a:off x="620949" y="6248400"/>
            <a:ext cx="2469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Simple marketing ideas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C0AAD-2B2E-4D30-8925-6967CD7E3AB3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5" r="6029" b="13738"/>
          <a:stretch/>
        </p:blipFill>
        <p:spPr>
          <a:xfrm>
            <a:off x="3680756" y="1186774"/>
            <a:ext cx="5201973" cy="33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1930</TotalTime>
  <Words>956</Words>
  <Application>Microsoft Office PowerPoint</Application>
  <PresentationFormat>On-screen Show (4:3)</PresentationFormat>
  <Paragraphs>398</Paragraphs>
  <Slides>61</Slides>
  <Notes>61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Angles</vt:lpstr>
      <vt:lpstr>From How to  WOW!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Iowa Health System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How to WOW!</dc:title>
  <dc:creator>Moe, Kathy A.</dc:creator>
  <cp:lastModifiedBy>Moe, Kathy A.</cp:lastModifiedBy>
  <cp:revision>105</cp:revision>
  <cp:lastPrinted>2013-04-03T21:46:56Z</cp:lastPrinted>
  <dcterms:created xsi:type="dcterms:W3CDTF">2013-03-21T19:24:25Z</dcterms:created>
  <dcterms:modified xsi:type="dcterms:W3CDTF">2019-08-23T16:36:59Z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4e5d35f-4e6a-4642-aaeb-20ab6a7b6fba_Enabled">
    <vt:lpwstr>True</vt:lpwstr>
  </property>
  <property fmtid="{D5CDD505-2E9C-101B-9397-08002B2CF9AE}" pid="3" name="MSIP_Label_b4e5d35f-4e6a-4642-aaeb-20ab6a7b6fba_SiteId">
    <vt:lpwstr>ab214bcd-9b97-41bb-aa9d-46cf10d822fd</vt:lpwstr>
  </property>
  <property fmtid="{D5CDD505-2E9C-101B-9397-08002B2CF9AE}" pid="4" name="MSIP_Label_b4e5d35f-4e6a-4642-aaeb-20ab6a7b6fba_Owner">
    <vt:lpwstr>Kathy.Moe@unitypoint.org</vt:lpwstr>
  </property>
  <property fmtid="{D5CDD505-2E9C-101B-9397-08002B2CF9AE}" pid="5" name="MSIP_Label_b4e5d35f-4e6a-4642-aaeb-20ab6a7b6fba_SetDate">
    <vt:lpwstr>2019-08-12T22:08:41.1894832Z</vt:lpwstr>
  </property>
  <property fmtid="{D5CDD505-2E9C-101B-9397-08002B2CF9AE}" pid="6" name="MSIP_Label_b4e5d35f-4e6a-4642-aaeb-20ab6a7b6fba_Name">
    <vt:lpwstr>General</vt:lpwstr>
  </property>
  <property fmtid="{D5CDD505-2E9C-101B-9397-08002B2CF9AE}" pid="7" name="MSIP_Label_b4e5d35f-4e6a-4642-aaeb-20ab6a7b6fba_Application">
    <vt:lpwstr>Microsoft Azure Information Protection</vt:lpwstr>
  </property>
  <property fmtid="{D5CDD505-2E9C-101B-9397-08002B2CF9AE}" pid="8" name="MSIP_Label_b4e5d35f-4e6a-4642-aaeb-20ab6a7b6fba_ActionId">
    <vt:lpwstr>da379174-85b3-483c-8d2d-f33e60b35e0b</vt:lpwstr>
  </property>
  <property fmtid="{D5CDD505-2E9C-101B-9397-08002B2CF9AE}" pid="9" name="MSIP_Label_b4e5d35f-4e6a-4642-aaeb-20ab6a7b6fba_Extended_MSFT_Method">
    <vt:lpwstr>Manual</vt:lpwstr>
  </property>
  <property fmtid="{D5CDD505-2E9C-101B-9397-08002B2CF9AE}" pid="10" name="Sensitivity">
    <vt:lpwstr>General</vt:lpwstr>
  </property>
</Properties>
</file>